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5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7F1BC9-5034-4163-AC84-C9C0F0DB15E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0DA2C7-2416-41FC-9804-2ED713F8CE59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технологии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21CE1B-1C96-45F7-B2B9-F052BA461C7E}" type="parTrans" cxnId="{4CA4E432-9448-4834-954E-F2A154320EF1}">
      <dgm:prSet/>
      <dgm:spPr/>
      <dgm:t>
        <a:bodyPr/>
        <a:lstStyle/>
        <a:p>
          <a:endParaRPr lang="ru-RU"/>
        </a:p>
      </dgm:t>
    </dgm:pt>
    <dgm:pt modelId="{9C5C95BC-0215-4923-97B2-AE7E6AB47271}" type="sibTrans" cxnId="{4CA4E432-9448-4834-954E-F2A154320EF1}">
      <dgm:prSet/>
      <dgm:spPr/>
      <dgm:t>
        <a:bodyPr/>
        <a:lstStyle/>
        <a:p>
          <a:endParaRPr lang="ru-RU"/>
        </a:p>
      </dgm:t>
    </dgm:pt>
    <dgm:pt modelId="{31C6577F-886E-4D5B-A547-21931696BB7E}">
      <dgm:prSet phldrT="[Текст]"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Здоровьесберегающие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FCA184-AD19-4F1D-9163-DDCC80D1BC9E}" type="parTrans" cxnId="{7FD510F2-0924-437D-BDEA-8CA50C26F071}">
      <dgm:prSet/>
      <dgm:spPr/>
      <dgm:t>
        <a:bodyPr/>
        <a:lstStyle/>
        <a:p>
          <a:endParaRPr lang="ru-RU"/>
        </a:p>
      </dgm:t>
    </dgm:pt>
    <dgm:pt modelId="{DE1014D5-8AAB-417C-B43A-BD6DD9B98ACD}" type="sibTrans" cxnId="{7FD510F2-0924-437D-BDEA-8CA50C26F071}">
      <dgm:prSet/>
      <dgm:spPr/>
      <dgm:t>
        <a:bodyPr/>
        <a:lstStyle/>
        <a:p>
          <a:endParaRPr lang="ru-RU"/>
        </a:p>
      </dgm:t>
    </dgm:pt>
    <dgm:pt modelId="{909AD77E-3B8F-4F85-B5A5-184EB83E2F74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Проектной деятельности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E05D46-0F68-496E-B0CC-8EFD74ACD964}" type="parTrans" cxnId="{021F2122-91AD-4B13-B36E-3D1C7702660E}">
      <dgm:prSet/>
      <dgm:spPr/>
      <dgm:t>
        <a:bodyPr/>
        <a:lstStyle/>
        <a:p>
          <a:endParaRPr lang="ru-RU"/>
        </a:p>
      </dgm:t>
    </dgm:pt>
    <dgm:pt modelId="{D5F201FE-B105-42C2-A95A-8C3325909826}" type="sibTrans" cxnId="{021F2122-91AD-4B13-B36E-3D1C7702660E}">
      <dgm:prSet/>
      <dgm:spPr/>
      <dgm:t>
        <a:bodyPr/>
        <a:lstStyle/>
        <a:p>
          <a:endParaRPr lang="ru-RU"/>
        </a:p>
      </dgm:t>
    </dgm:pt>
    <dgm:pt modelId="{34E04FD4-3778-4F6D-B8A4-7C0F5601D4E5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Доброжелательные технологии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A29274-F8E1-4DD5-85F6-86C201F46657}" type="parTrans" cxnId="{4D404EB4-C679-4565-9D19-C4ED746BC611}">
      <dgm:prSet/>
      <dgm:spPr/>
      <dgm:t>
        <a:bodyPr/>
        <a:lstStyle/>
        <a:p>
          <a:endParaRPr lang="ru-RU"/>
        </a:p>
      </dgm:t>
    </dgm:pt>
    <dgm:pt modelId="{6A93BEFD-A4B4-481F-BC77-B3CAFA94CABF}" type="sibTrans" cxnId="{4D404EB4-C679-4565-9D19-C4ED746BC611}">
      <dgm:prSet/>
      <dgm:spPr/>
      <dgm:t>
        <a:bodyPr/>
        <a:lstStyle/>
        <a:p>
          <a:endParaRPr lang="ru-RU"/>
        </a:p>
      </dgm:t>
    </dgm:pt>
    <dgm:pt modelId="{FB5EF2F1-C890-47FE-8603-AE90915262EC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Утро радостных встреч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9A1BD7-A711-41C8-984E-2A59C2F458A7}" type="parTrans" cxnId="{98EAB46C-9D5D-4485-97AB-CB468047A14A}">
      <dgm:prSet/>
      <dgm:spPr/>
      <dgm:t>
        <a:bodyPr/>
        <a:lstStyle/>
        <a:p>
          <a:endParaRPr lang="ru-RU"/>
        </a:p>
      </dgm:t>
    </dgm:pt>
    <dgm:pt modelId="{3A8B57DB-12B0-4F8E-98B5-5AF61C6E3503}" type="sibTrans" cxnId="{98EAB46C-9D5D-4485-97AB-CB468047A14A}">
      <dgm:prSet/>
      <dgm:spPr/>
      <dgm:t>
        <a:bodyPr/>
        <a:lstStyle/>
        <a:p>
          <a:endParaRPr lang="ru-RU"/>
        </a:p>
      </dgm:t>
    </dgm:pt>
    <dgm:pt modelId="{08A4B5E0-96E3-4EAF-A54D-4323C9293E24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Исследовательской деятельности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6629DB-E57A-49F0-B5B7-BC2EC240A9D1}" type="parTrans" cxnId="{DE95AE0A-594D-4DB0-BC43-1089F7906253}">
      <dgm:prSet/>
      <dgm:spPr/>
      <dgm:t>
        <a:bodyPr/>
        <a:lstStyle/>
        <a:p>
          <a:endParaRPr lang="ru-RU"/>
        </a:p>
      </dgm:t>
    </dgm:pt>
    <dgm:pt modelId="{41F18E6A-EF2E-4BDD-98A5-F5B97ED659AE}" type="sibTrans" cxnId="{DE95AE0A-594D-4DB0-BC43-1089F7906253}">
      <dgm:prSet/>
      <dgm:spPr/>
      <dgm:t>
        <a:bodyPr/>
        <a:lstStyle/>
        <a:p>
          <a:endParaRPr lang="ru-RU"/>
        </a:p>
      </dgm:t>
    </dgm:pt>
    <dgm:pt modelId="{9AC490F4-2383-4FDE-8B0A-E36FFFF3AE9C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Личностно-ориентированные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742EAC-73BB-4418-B5D7-3C6E6688D8C1}" type="parTrans" cxnId="{412F3B87-507A-47FF-A24B-F8784DD7862D}">
      <dgm:prSet/>
      <dgm:spPr/>
      <dgm:t>
        <a:bodyPr/>
        <a:lstStyle/>
        <a:p>
          <a:endParaRPr lang="ru-RU"/>
        </a:p>
      </dgm:t>
    </dgm:pt>
    <dgm:pt modelId="{509DBBBF-A681-49A6-A794-8D7DC7C94978}" type="sibTrans" cxnId="{412F3B87-507A-47FF-A24B-F8784DD7862D}">
      <dgm:prSet/>
      <dgm:spPr/>
      <dgm:t>
        <a:bodyPr/>
        <a:lstStyle/>
        <a:p>
          <a:endParaRPr lang="ru-RU"/>
        </a:p>
      </dgm:t>
    </dgm:pt>
    <dgm:pt modelId="{BDA5BBFB-50E6-4AA7-B22B-D1AF76FC747F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Сотрудничества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EB5178-E01F-4404-9636-D7498AE41981}" type="parTrans" cxnId="{DA435CD1-E5F0-4362-A2BA-24DEC25F8242}">
      <dgm:prSet/>
      <dgm:spPr/>
      <dgm:t>
        <a:bodyPr/>
        <a:lstStyle/>
        <a:p>
          <a:endParaRPr lang="ru-RU"/>
        </a:p>
      </dgm:t>
    </dgm:pt>
    <dgm:pt modelId="{435CDFBF-D12A-4966-8F06-DF2267924130}" type="sibTrans" cxnId="{DA435CD1-E5F0-4362-A2BA-24DEC25F8242}">
      <dgm:prSet/>
      <dgm:spPr/>
      <dgm:t>
        <a:bodyPr/>
        <a:lstStyle/>
        <a:p>
          <a:endParaRPr lang="ru-RU"/>
        </a:p>
      </dgm:t>
    </dgm:pt>
    <dgm:pt modelId="{D82A2053-0DDB-4E63-BA36-7E77A4945409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Информационно-коммуникационные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ABE857-AF13-4A1A-A6B1-CC839D6CB1ED}" type="parTrans" cxnId="{5766486A-289D-4D69-935E-56C25ED836AD}">
      <dgm:prSet/>
      <dgm:spPr/>
      <dgm:t>
        <a:bodyPr/>
        <a:lstStyle/>
        <a:p>
          <a:endParaRPr lang="ru-RU"/>
        </a:p>
      </dgm:t>
    </dgm:pt>
    <dgm:pt modelId="{90208E66-B70C-494F-A5D8-74E10C9D0678}" type="sibTrans" cxnId="{5766486A-289D-4D69-935E-56C25ED836AD}">
      <dgm:prSet/>
      <dgm:spPr/>
      <dgm:t>
        <a:bodyPr/>
        <a:lstStyle/>
        <a:p>
          <a:endParaRPr lang="ru-RU"/>
        </a:p>
      </dgm:t>
    </dgm:pt>
    <dgm:pt modelId="{8B334CFD-B2FD-4608-981B-D68083E39D88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Игровые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30C056-D233-48FD-949E-F0D8B9053EDE}" type="parTrans" cxnId="{BACF9B2E-A72A-44D1-8BD9-0FE689082174}">
      <dgm:prSet/>
      <dgm:spPr/>
      <dgm:t>
        <a:bodyPr/>
        <a:lstStyle/>
        <a:p>
          <a:endParaRPr lang="ru-RU"/>
        </a:p>
      </dgm:t>
    </dgm:pt>
    <dgm:pt modelId="{5372E098-C63B-4613-87A6-E3E5A1E3FCDD}" type="sibTrans" cxnId="{BACF9B2E-A72A-44D1-8BD9-0FE689082174}">
      <dgm:prSet/>
      <dgm:spPr/>
      <dgm:t>
        <a:bodyPr/>
        <a:lstStyle/>
        <a:p>
          <a:endParaRPr lang="ru-RU"/>
        </a:p>
      </dgm:t>
    </dgm:pt>
    <dgm:pt modelId="{D45F29F1-D22D-4592-BA07-53E1CDB28386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Рефлексивный круг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FB8E43-8C05-4EA7-A2D6-204FB9D88E0C}" type="parTrans" cxnId="{D3F30D94-2D46-4852-8978-A9F9EA614BC9}">
      <dgm:prSet/>
      <dgm:spPr/>
      <dgm:t>
        <a:bodyPr/>
        <a:lstStyle/>
        <a:p>
          <a:endParaRPr lang="ru-RU"/>
        </a:p>
      </dgm:t>
    </dgm:pt>
    <dgm:pt modelId="{08347889-67F7-4C58-B585-89CD04CD817E}" type="sibTrans" cxnId="{D3F30D94-2D46-4852-8978-A9F9EA614BC9}">
      <dgm:prSet/>
      <dgm:spPr/>
      <dgm:t>
        <a:bodyPr/>
        <a:lstStyle/>
        <a:p>
          <a:endParaRPr lang="ru-RU"/>
        </a:p>
      </dgm:t>
    </dgm:pt>
    <dgm:pt modelId="{3530F763-C9EA-4686-AC36-4BAAF5DD85D0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Постер достижений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421B43-7BAC-4A5A-8878-974B65B01870}" type="parTrans" cxnId="{C24AD07B-2341-415E-80A7-B63A9773911B}">
      <dgm:prSet/>
      <dgm:spPr/>
      <dgm:t>
        <a:bodyPr/>
        <a:lstStyle/>
        <a:p>
          <a:endParaRPr lang="ru-RU"/>
        </a:p>
      </dgm:t>
    </dgm:pt>
    <dgm:pt modelId="{65F10360-E3CB-4E9B-880C-C01462C6D818}" type="sibTrans" cxnId="{C24AD07B-2341-415E-80A7-B63A9773911B}">
      <dgm:prSet/>
      <dgm:spPr/>
      <dgm:t>
        <a:bodyPr/>
        <a:lstStyle/>
        <a:p>
          <a:endParaRPr lang="ru-RU"/>
        </a:p>
      </dgm:t>
    </dgm:pt>
    <dgm:pt modelId="{C65EA4A9-CCBD-4848-ACF5-771611589262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Гость группы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4206FE-C89C-48FD-B9D3-AB5F0D6FD7FE}" type="parTrans" cxnId="{ACE19BD0-BE71-4489-9A34-C22FF74A4165}">
      <dgm:prSet/>
      <dgm:spPr/>
      <dgm:t>
        <a:bodyPr/>
        <a:lstStyle/>
        <a:p>
          <a:endParaRPr lang="ru-RU"/>
        </a:p>
      </dgm:t>
    </dgm:pt>
    <dgm:pt modelId="{804F146C-40B5-4B00-8F0E-9D8CFA9BBD3A}" type="sibTrans" cxnId="{ACE19BD0-BE71-4489-9A34-C22FF74A4165}">
      <dgm:prSet/>
      <dgm:spPr/>
      <dgm:t>
        <a:bodyPr/>
        <a:lstStyle/>
        <a:p>
          <a:endParaRPr lang="ru-RU"/>
        </a:p>
      </dgm:t>
    </dgm:pt>
    <dgm:pt modelId="{7AECEE0C-8ECD-4264-97C7-D10ED6A8FAEC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гостиная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703A06-FA72-4E02-A537-10FB084F4EC2}" type="parTrans" cxnId="{F8C8502A-69B8-4969-985C-E9811D851156}">
      <dgm:prSet/>
      <dgm:spPr/>
    </dgm:pt>
    <dgm:pt modelId="{7CE74373-06B9-4C81-851D-3AEC13839B1B}" type="sibTrans" cxnId="{F8C8502A-69B8-4969-985C-E9811D851156}">
      <dgm:prSet/>
      <dgm:spPr/>
    </dgm:pt>
    <dgm:pt modelId="{4D5E13F1-159F-4B6F-82A9-DEF651942930}">
      <dgm:prSet phldrT="[Текст]" custT="1"/>
      <dgm:spPr/>
      <dgm:t>
        <a:bodyPr/>
        <a:lstStyle/>
        <a:p>
          <a:r>
            <a:rPr lang="ru-RU" sz="24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План-дело-анализ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2F6E62-3575-4E8E-B950-73A16CE30D2B}" type="sibTrans" cxnId="{1ACAF3C0-8C6F-4D66-9C18-C87C4B23345C}">
      <dgm:prSet/>
      <dgm:spPr/>
      <dgm:t>
        <a:bodyPr/>
        <a:lstStyle/>
        <a:p>
          <a:endParaRPr lang="ru-RU"/>
        </a:p>
      </dgm:t>
    </dgm:pt>
    <dgm:pt modelId="{06492472-63A0-4DBF-A2CA-77C50A521789}" type="parTrans" cxnId="{1ACAF3C0-8C6F-4D66-9C18-C87C4B23345C}">
      <dgm:prSet/>
      <dgm:spPr/>
      <dgm:t>
        <a:bodyPr/>
        <a:lstStyle/>
        <a:p>
          <a:endParaRPr lang="ru-RU"/>
        </a:p>
      </dgm:t>
    </dgm:pt>
    <dgm:pt modelId="{3E293243-5D6D-41E1-9283-A242197D122B}" type="pres">
      <dgm:prSet presAssocID="{447F1BC9-5034-4163-AC84-C9C0F0DB15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6A7171-108C-4E49-9D3C-A0F46FADAC15}" type="pres">
      <dgm:prSet presAssocID="{C50DA2C7-2416-41FC-9804-2ED713F8CE59}" presName="composite" presStyleCnt="0"/>
      <dgm:spPr/>
    </dgm:pt>
    <dgm:pt modelId="{6A7036C8-CD68-484F-8C11-CE53A5DE5EE2}" type="pres">
      <dgm:prSet presAssocID="{C50DA2C7-2416-41FC-9804-2ED713F8CE5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6EE308-B366-412B-AF10-0CEAA33E409C}" type="pres">
      <dgm:prSet presAssocID="{C50DA2C7-2416-41FC-9804-2ED713F8CE5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92665-B6A8-4EF8-A65A-789D6B0EAD15}" type="pres">
      <dgm:prSet presAssocID="{9C5C95BC-0215-4923-97B2-AE7E6AB47271}" presName="space" presStyleCnt="0"/>
      <dgm:spPr/>
    </dgm:pt>
    <dgm:pt modelId="{04339D85-F2C0-4955-A022-785EFFDEABD0}" type="pres">
      <dgm:prSet presAssocID="{34E04FD4-3778-4F6D-B8A4-7C0F5601D4E5}" presName="composite" presStyleCnt="0"/>
      <dgm:spPr/>
    </dgm:pt>
    <dgm:pt modelId="{1F8EE32E-FC1F-49A9-8A8F-4EABBEB3A71C}" type="pres">
      <dgm:prSet presAssocID="{34E04FD4-3778-4F6D-B8A4-7C0F5601D4E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54D03-7D3A-4B19-BCD9-9210BC837E60}" type="pres">
      <dgm:prSet presAssocID="{34E04FD4-3778-4F6D-B8A4-7C0F5601D4E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66486A-289D-4D69-935E-56C25ED836AD}" srcId="{C50DA2C7-2416-41FC-9804-2ED713F8CE59}" destId="{D82A2053-0DDB-4E63-BA36-7E77A4945409}" srcOrd="5" destOrd="0" parTransId="{8EABE857-AF13-4A1A-A6B1-CC839D6CB1ED}" sibTransId="{90208E66-B70C-494F-A5D8-74E10C9D0678}"/>
    <dgm:cxn modelId="{212880BA-21A9-4B6C-A54D-63D90AD3AC61}" type="presOf" srcId="{3530F763-C9EA-4686-AC36-4BAAF5DD85D0}" destId="{97854D03-7D3A-4B19-BCD9-9210BC837E60}" srcOrd="0" destOrd="3" presId="urn:microsoft.com/office/officeart/2005/8/layout/hList1"/>
    <dgm:cxn modelId="{BD7E445E-95E3-4E1C-BAC0-4A0B8BE538AE}" type="presOf" srcId="{4D5E13F1-159F-4B6F-82A9-DEF651942930}" destId="{97854D03-7D3A-4B19-BCD9-9210BC837E60}" srcOrd="0" destOrd="2" presId="urn:microsoft.com/office/officeart/2005/8/layout/hList1"/>
    <dgm:cxn modelId="{DA435CD1-E5F0-4362-A2BA-24DEC25F8242}" srcId="{C50DA2C7-2416-41FC-9804-2ED713F8CE59}" destId="{BDA5BBFB-50E6-4AA7-B22B-D1AF76FC747F}" srcOrd="4" destOrd="0" parTransId="{70EB5178-E01F-4404-9636-D7498AE41981}" sibTransId="{435CDFBF-D12A-4966-8F06-DF2267924130}"/>
    <dgm:cxn modelId="{1F53D56A-82CD-4FF5-8E52-6EF0F9967FA5}" type="presOf" srcId="{BDA5BBFB-50E6-4AA7-B22B-D1AF76FC747F}" destId="{6A6EE308-B366-412B-AF10-0CEAA33E409C}" srcOrd="0" destOrd="4" presId="urn:microsoft.com/office/officeart/2005/8/layout/hList1"/>
    <dgm:cxn modelId="{412F3B87-507A-47FF-A24B-F8784DD7862D}" srcId="{C50DA2C7-2416-41FC-9804-2ED713F8CE59}" destId="{9AC490F4-2383-4FDE-8B0A-E36FFFF3AE9C}" srcOrd="3" destOrd="0" parTransId="{CB742EAC-73BB-4418-B5D7-3C6E6688D8C1}" sibTransId="{509DBBBF-A681-49A6-A794-8D7DC7C94978}"/>
    <dgm:cxn modelId="{C633762C-C021-47C3-A7AE-CF663C57A6D4}" type="presOf" srcId="{C50DA2C7-2416-41FC-9804-2ED713F8CE59}" destId="{6A7036C8-CD68-484F-8C11-CE53A5DE5EE2}" srcOrd="0" destOrd="0" presId="urn:microsoft.com/office/officeart/2005/8/layout/hList1"/>
    <dgm:cxn modelId="{4BB90499-D6FF-46D3-A7FB-AE2AFC74DC95}" type="presOf" srcId="{7AECEE0C-8ECD-4264-97C7-D10ED6A8FAEC}" destId="{97854D03-7D3A-4B19-BCD9-9210BC837E60}" srcOrd="0" destOrd="5" presId="urn:microsoft.com/office/officeart/2005/8/layout/hList1"/>
    <dgm:cxn modelId="{98EAB46C-9D5D-4485-97AB-CB468047A14A}" srcId="{34E04FD4-3778-4F6D-B8A4-7C0F5601D4E5}" destId="{FB5EF2F1-C890-47FE-8603-AE90915262EC}" srcOrd="0" destOrd="0" parTransId="{669A1BD7-A711-41C8-984E-2A59C2F458A7}" sibTransId="{3A8B57DB-12B0-4F8E-98B5-5AF61C6E3503}"/>
    <dgm:cxn modelId="{1ACAF3C0-8C6F-4D66-9C18-C87C4B23345C}" srcId="{34E04FD4-3778-4F6D-B8A4-7C0F5601D4E5}" destId="{4D5E13F1-159F-4B6F-82A9-DEF651942930}" srcOrd="2" destOrd="0" parTransId="{06492472-63A0-4DBF-A2CA-77C50A521789}" sibTransId="{2D2F6E62-3575-4E8E-B950-73A16CE30D2B}"/>
    <dgm:cxn modelId="{FEC98CFD-A595-455B-89F6-421C9489CFB1}" type="presOf" srcId="{08A4B5E0-96E3-4EAF-A54D-4323C9293E24}" destId="{6A6EE308-B366-412B-AF10-0CEAA33E409C}" srcOrd="0" destOrd="2" presId="urn:microsoft.com/office/officeart/2005/8/layout/hList1"/>
    <dgm:cxn modelId="{4CA4E432-9448-4834-954E-F2A154320EF1}" srcId="{447F1BC9-5034-4163-AC84-C9C0F0DB15E5}" destId="{C50DA2C7-2416-41FC-9804-2ED713F8CE59}" srcOrd="0" destOrd="0" parTransId="{4121CE1B-1C96-45F7-B2B9-F052BA461C7E}" sibTransId="{9C5C95BC-0215-4923-97B2-AE7E6AB47271}"/>
    <dgm:cxn modelId="{BACF9B2E-A72A-44D1-8BD9-0FE689082174}" srcId="{C50DA2C7-2416-41FC-9804-2ED713F8CE59}" destId="{8B334CFD-B2FD-4608-981B-D68083E39D88}" srcOrd="6" destOrd="0" parTransId="{F030C056-D233-48FD-949E-F0D8B9053EDE}" sibTransId="{5372E098-C63B-4613-87A6-E3E5A1E3FCDD}"/>
    <dgm:cxn modelId="{7FD510F2-0924-437D-BDEA-8CA50C26F071}" srcId="{C50DA2C7-2416-41FC-9804-2ED713F8CE59}" destId="{31C6577F-886E-4D5B-A547-21931696BB7E}" srcOrd="0" destOrd="0" parTransId="{C2FCA184-AD19-4F1D-9163-DDCC80D1BC9E}" sibTransId="{DE1014D5-8AAB-417C-B43A-BD6DD9B98ACD}"/>
    <dgm:cxn modelId="{88456248-5FEB-4F38-8FC8-3BF865F57F84}" type="presOf" srcId="{C65EA4A9-CCBD-4848-ACF5-771611589262}" destId="{97854D03-7D3A-4B19-BCD9-9210BC837E60}" srcOrd="0" destOrd="4" presId="urn:microsoft.com/office/officeart/2005/8/layout/hList1"/>
    <dgm:cxn modelId="{C96CEBD9-99EB-473B-8D72-FE79F07E3C90}" type="presOf" srcId="{D82A2053-0DDB-4E63-BA36-7E77A4945409}" destId="{6A6EE308-B366-412B-AF10-0CEAA33E409C}" srcOrd="0" destOrd="5" presId="urn:microsoft.com/office/officeart/2005/8/layout/hList1"/>
    <dgm:cxn modelId="{EF79B843-0402-49F4-8611-6346A32E2CE7}" type="presOf" srcId="{909AD77E-3B8F-4F85-B5A5-184EB83E2F74}" destId="{6A6EE308-B366-412B-AF10-0CEAA33E409C}" srcOrd="0" destOrd="1" presId="urn:microsoft.com/office/officeart/2005/8/layout/hList1"/>
    <dgm:cxn modelId="{816279C7-F7A1-4872-A94F-7B1D0E5591E7}" type="presOf" srcId="{8B334CFD-B2FD-4608-981B-D68083E39D88}" destId="{6A6EE308-B366-412B-AF10-0CEAA33E409C}" srcOrd="0" destOrd="6" presId="urn:microsoft.com/office/officeart/2005/8/layout/hList1"/>
    <dgm:cxn modelId="{52CA6281-5282-4CD4-8EB1-80E6D7A59ECF}" type="presOf" srcId="{447F1BC9-5034-4163-AC84-C9C0F0DB15E5}" destId="{3E293243-5D6D-41E1-9283-A242197D122B}" srcOrd="0" destOrd="0" presId="urn:microsoft.com/office/officeart/2005/8/layout/hList1"/>
    <dgm:cxn modelId="{1B4A98FB-D90E-4F36-B29D-285FA1F9BF6B}" type="presOf" srcId="{9AC490F4-2383-4FDE-8B0A-E36FFFF3AE9C}" destId="{6A6EE308-B366-412B-AF10-0CEAA33E409C}" srcOrd="0" destOrd="3" presId="urn:microsoft.com/office/officeart/2005/8/layout/hList1"/>
    <dgm:cxn modelId="{F7D7B1F1-A6A1-4F84-8802-A0F0A9B80917}" type="presOf" srcId="{34E04FD4-3778-4F6D-B8A4-7C0F5601D4E5}" destId="{1F8EE32E-FC1F-49A9-8A8F-4EABBEB3A71C}" srcOrd="0" destOrd="0" presId="urn:microsoft.com/office/officeart/2005/8/layout/hList1"/>
    <dgm:cxn modelId="{ACE19BD0-BE71-4489-9A34-C22FF74A4165}" srcId="{34E04FD4-3778-4F6D-B8A4-7C0F5601D4E5}" destId="{C65EA4A9-CCBD-4848-ACF5-771611589262}" srcOrd="4" destOrd="0" parTransId="{854206FE-C89C-48FD-B9D3-AB5F0D6FD7FE}" sibTransId="{804F146C-40B5-4B00-8F0E-9D8CFA9BBD3A}"/>
    <dgm:cxn modelId="{4AC8A52F-129F-4780-AED7-E0AED4B5819D}" type="presOf" srcId="{FB5EF2F1-C890-47FE-8603-AE90915262EC}" destId="{97854D03-7D3A-4B19-BCD9-9210BC837E60}" srcOrd="0" destOrd="0" presId="urn:microsoft.com/office/officeart/2005/8/layout/hList1"/>
    <dgm:cxn modelId="{C24AD07B-2341-415E-80A7-B63A9773911B}" srcId="{34E04FD4-3778-4F6D-B8A4-7C0F5601D4E5}" destId="{3530F763-C9EA-4686-AC36-4BAAF5DD85D0}" srcOrd="3" destOrd="0" parTransId="{DB421B43-7BAC-4A5A-8878-974B65B01870}" sibTransId="{65F10360-E3CB-4E9B-880C-C01462C6D818}"/>
    <dgm:cxn modelId="{F8C8502A-69B8-4969-985C-E9811D851156}" srcId="{34E04FD4-3778-4F6D-B8A4-7C0F5601D4E5}" destId="{7AECEE0C-8ECD-4264-97C7-D10ED6A8FAEC}" srcOrd="5" destOrd="0" parTransId="{04703A06-FA72-4E02-A537-10FB084F4EC2}" sibTransId="{7CE74373-06B9-4C81-851D-3AEC13839B1B}"/>
    <dgm:cxn modelId="{D3F30D94-2D46-4852-8978-A9F9EA614BC9}" srcId="{34E04FD4-3778-4F6D-B8A4-7C0F5601D4E5}" destId="{D45F29F1-D22D-4592-BA07-53E1CDB28386}" srcOrd="1" destOrd="0" parTransId="{13FB8E43-8C05-4EA7-A2D6-204FB9D88E0C}" sibTransId="{08347889-67F7-4C58-B585-89CD04CD817E}"/>
    <dgm:cxn modelId="{C6A09146-16EE-4289-B648-EC1C952E4955}" type="presOf" srcId="{D45F29F1-D22D-4592-BA07-53E1CDB28386}" destId="{97854D03-7D3A-4B19-BCD9-9210BC837E60}" srcOrd="0" destOrd="1" presId="urn:microsoft.com/office/officeart/2005/8/layout/hList1"/>
    <dgm:cxn modelId="{DE95AE0A-594D-4DB0-BC43-1089F7906253}" srcId="{C50DA2C7-2416-41FC-9804-2ED713F8CE59}" destId="{08A4B5E0-96E3-4EAF-A54D-4323C9293E24}" srcOrd="2" destOrd="0" parTransId="{036629DB-E57A-49F0-B5B7-BC2EC240A9D1}" sibTransId="{41F18E6A-EF2E-4BDD-98A5-F5B97ED659AE}"/>
    <dgm:cxn modelId="{4D404EB4-C679-4565-9D19-C4ED746BC611}" srcId="{447F1BC9-5034-4163-AC84-C9C0F0DB15E5}" destId="{34E04FD4-3778-4F6D-B8A4-7C0F5601D4E5}" srcOrd="1" destOrd="0" parTransId="{A7A29274-F8E1-4DD5-85F6-86C201F46657}" sibTransId="{6A93BEFD-A4B4-481F-BC77-B3CAFA94CABF}"/>
    <dgm:cxn modelId="{335F14F4-05BC-43A2-AA9B-9D8ACF8884DD}" type="presOf" srcId="{31C6577F-886E-4D5B-A547-21931696BB7E}" destId="{6A6EE308-B366-412B-AF10-0CEAA33E409C}" srcOrd="0" destOrd="0" presId="urn:microsoft.com/office/officeart/2005/8/layout/hList1"/>
    <dgm:cxn modelId="{021F2122-91AD-4B13-B36E-3D1C7702660E}" srcId="{C50DA2C7-2416-41FC-9804-2ED713F8CE59}" destId="{909AD77E-3B8F-4F85-B5A5-184EB83E2F74}" srcOrd="1" destOrd="0" parTransId="{9FE05D46-0F68-496E-B0CC-8EFD74ACD964}" sibTransId="{D5F201FE-B105-42C2-A95A-8C3325909826}"/>
    <dgm:cxn modelId="{7933BCF7-60C1-4E6A-9C5C-57233F3BA237}" type="presParOf" srcId="{3E293243-5D6D-41E1-9283-A242197D122B}" destId="{E46A7171-108C-4E49-9D3C-A0F46FADAC15}" srcOrd="0" destOrd="0" presId="urn:microsoft.com/office/officeart/2005/8/layout/hList1"/>
    <dgm:cxn modelId="{4296BB31-648C-4135-B34A-9B52F3AFB488}" type="presParOf" srcId="{E46A7171-108C-4E49-9D3C-A0F46FADAC15}" destId="{6A7036C8-CD68-484F-8C11-CE53A5DE5EE2}" srcOrd="0" destOrd="0" presId="urn:microsoft.com/office/officeart/2005/8/layout/hList1"/>
    <dgm:cxn modelId="{AD62B819-5220-48DB-97F4-274E6D2A2B3E}" type="presParOf" srcId="{E46A7171-108C-4E49-9D3C-A0F46FADAC15}" destId="{6A6EE308-B366-412B-AF10-0CEAA33E409C}" srcOrd="1" destOrd="0" presId="urn:microsoft.com/office/officeart/2005/8/layout/hList1"/>
    <dgm:cxn modelId="{E89C60E0-AC75-4E56-9966-E8E45BAE2176}" type="presParOf" srcId="{3E293243-5D6D-41E1-9283-A242197D122B}" destId="{0DE92665-B6A8-4EF8-A65A-789D6B0EAD15}" srcOrd="1" destOrd="0" presId="urn:microsoft.com/office/officeart/2005/8/layout/hList1"/>
    <dgm:cxn modelId="{30D51270-8BA6-4347-AC74-E1D949AB4E29}" type="presParOf" srcId="{3E293243-5D6D-41E1-9283-A242197D122B}" destId="{04339D85-F2C0-4955-A022-785EFFDEABD0}" srcOrd="2" destOrd="0" presId="urn:microsoft.com/office/officeart/2005/8/layout/hList1"/>
    <dgm:cxn modelId="{A334FF48-47DD-4237-B304-3E85E3D3ED1A}" type="presParOf" srcId="{04339D85-F2C0-4955-A022-785EFFDEABD0}" destId="{1F8EE32E-FC1F-49A9-8A8F-4EABBEB3A71C}" srcOrd="0" destOrd="0" presId="urn:microsoft.com/office/officeart/2005/8/layout/hList1"/>
    <dgm:cxn modelId="{363C7583-D6BA-4CF9-93B8-9A097ECDEEA5}" type="presParOf" srcId="{04339D85-F2C0-4955-A022-785EFFDEABD0}" destId="{97854D03-7D3A-4B19-BCD9-9210BC837E6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036C8-CD68-484F-8C11-CE53A5DE5EE2}">
      <dsp:nvSpPr>
        <dsp:cNvPr id="0" name=""/>
        <dsp:cNvSpPr/>
      </dsp:nvSpPr>
      <dsp:spPr>
        <a:xfrm>
          <a:off x="45" y="4743"/>
          <a:ext cx="4321626" cy="155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технологии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" y="4743"/>
        <a:ext cx="4321626" cy="1555200"/>
      </dsp:txXfrm>
    </dsp:sp>
    <dsp:sp modelId="{6A6EE308-B366-412B-AF10-0CEAA33E409C}">
      <dsp:nvSpPr>
        <dsp:cNvPr id="0" name=""/>
        <dsp:cNvSpPr/>
      </dsp:nvSpPr>
      <dsp:spPr>
        <a:xfrm>
          <a:off x="45" y="1559943"/>
          <a:ext cx="4321626" cy="3853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Здоровьесберегающие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Проектной деятельности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Исследовательской деятельности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Личностно-ориентированные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Сотрудничества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Информационно-коммуникационные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Игровые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" y="1559943"/>
        <a:ext cx="4321626" cy="3853980"/>
      </dsp:txXfrm>
    </dsp:sp>
    <dsp:sp modelId="{1F8EE32E-FC1F-49A9-8A8F-4EABBEB3A71C}">
      <dsp:nvSpPr>
        <dsp:cNvPr id="0" name=""/>
        <dsp:cNvSpPr/>
      </dsp:nvSpPr>
      <dsp:spPr>
        <a:xfrm>
          <a:off x="4926699" y="4743"/>
          <a:ext cx="4321626" cy="155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Доброжелательные технологии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26699" y="4743"/>
        <a:ext cx="4321626" cy="1555200"/>
      </dsp:txXfrm>
    </dsp:sp>
    <dsp:sp modelId="{97854D03-7D3A-4B19-BCD9-9210BC837E60}">
      <dsp:nvSpPr>
        <dsp:cNvPr id="0" name=""/>
        <dsp:cNvSpPr/>
      </dsp:nvSpPr>
      <dsp:spPr>
        <a:xfrm>
          <a:off x="4926699" y="1559943"/>
          <a:ext cx="4321626" cy="38539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Утро радостных встреч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Рефлексивный круг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План-дело-анализ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Постер достижений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Гость группы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Виртуальная гостиная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26699" y="1559943"/>
        <a:ext cx="4321626" cy="3853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83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9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823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381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954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773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39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582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0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3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2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67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0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8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80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15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2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83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ошкольное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бразовательное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чреждение 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 «Солнышко»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Новенькое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Ивнянского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Белгородской области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68366" y="4777381"/>
            <a:ext cx="8825658" cy="861420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4800" dirty="0" smtClean="0"/>
              <a:t>Подготовили:</a:t>
            </a:r>
          </a:p>
          <a:p>
            <a:pPr algn="r"/>
            <a:r>
              <a:rPr lang="ru-RU" sz="4800" dirty="0" smtClean="0"/>
              <a:t>воспитатель</a:t>
            </a:r>
            <a:endParaRPr lang="ru-RU" sz="4800" dirty="0" smtClean="0"/>
          </a:p>
          <a:p>
            <a:pPr algn="r"/>
            <a:r>
              <a:rPr lang="ru-RU" sz="4800" dirty="0" err="1" smtClean="0"/>
              <a:t>Болгова</a:t>
            </a:r>
            <a:r>
              <a:rPr lang="ru-RU" sz="4800" dirty="0" smtClean="0"/>
              <a:t> И.В.</a:t>
            </a:r>
            <a:endParaRPr lang="ru-RU" sz="4800" dirty="0" smtClean="0"/>
          </a:p>
          <a:p>
            <a:pPr algn="r"/>
            <a:r>
              <a:rPr lang="ru-RU" sz="4800" dirty="0" smtClean="0"/>
              <a:t>Воспитатель </a:t>
            </a:r>
          </a:p>
          <a:p>
            <a:pPr algn="r"/>
            <a:r>
              <a:rPr lang="ru-RU" sz="4800" dirty="0" err="1" smtClean="0"/>
              <a:t>Евдотьева</a:t>
            </a:r>
            <a:r>
              <a:rPr lang="ru-RU" sz="4800" dirty="0" smtClean="0"/>
              <a:t> Н.С.</a:t>
            </a:r>
          </a:p>
          <a:p>
            <a:pPr algn="r"/>
            <a:r>
              <a:rPr lang="ru-RU" sz="4800" dirty="0" smtClean="0"/>
              <a:t>Педагог-психолог</a:t>
            </a:r>
          </a:p>
          <a:p>
            <a:pPr algn="r"/>
            <a:r>
              <a:rPr lang="ru-RU" sz="4800" dirty="0" err="1" smtClean="0"/>
              <a:t>Юракова</a:t>
            </a:r>
            <a:r>
              <a:rPr lang="ru-RU" sz="4800" dirty="0" smtClean="0"/>
              <a:t> Е.Г.</a:t>
            </a:r>
            <a:endParaRPr lang="ru-RU" sz="4800" dirty="0" smtClean="0"/>
          </a:p>
          <a:p>
            <a:pPr algn="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12822" y="6301047"/>
            <a:ext cx="315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с. Новенькое, 2023 г.</a:t>
            </a:r>
          </a:p>
        </p:txBody>
      </p:sp>
    </p:spTree>
    <p:extLst>
      <p:ext uri="{BB962C8B-B14F-4D97-AF65-F5344CB8AC3E}">
        <p14:creationId xmlns:p14="http://schemas.microsoft.com/office/powerpoint/2010/main" val="34543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55714"/>
              </p:ext>
            </p:extLst>
          </p:nvPr>
        </p:nvGraphicFramePr>
        <p:xfrm>
          <a:off x="352302" y="1898461"/>
          <a:ext cx="116461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137"/>
                <a:gridCol w="4148051"/>
                <a:gridCol w="1396538"/>
                <a:gridCol w="1796143"/>
                <a:gridCol w="382326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Декоративное оформление коридоров детского сада: информационные, познавательно-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развивающие стенды, стенды достижений и др.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года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Завхоз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ДОУ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Приобретены стенды на сумму _____ тыс. руб.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территории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детского сада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течении года 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Завхоз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 ДОУ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Приобретены кустарники и иные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зеленые насаждения 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сумму _____ тыс. руб.</a:t>
                      </a:r>
                      <a:endParaRPr lang="ru-RU" sz="1400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Приобретены малые архитектурные формы </a:t>
                      </a:r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сумму _____ тыс. руб.</a:t>
                      </a:r>
                      <a:endParaRPr lang="ru-RU" sz="1400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Произведено благоустройство территории и прогулочных участков МБДОУ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смотров-конкурсов групповых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помещений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течении года 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ДОУ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Положения по конкурсам.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Дипломы участников и победителей.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РППС в группах в соответствии с ФОП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2023- Май 2024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года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 групп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 по результатам контроля.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61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550" y="2751513"/>
            <a:ext cx="97342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atin typeface="Comic Sans MS" panose="030F0702030302020204" pitchFamily="66" charset="0"/>
              </a:rPr>
              <a:t>Спасибо за внимание!</a:t>
            </a:r>
            <a:endParaRPr lang="ru-RU" sz="6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6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539" y="137033"/>
            <a:ext cx="9404723" cy="140053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Результаты внутреннего аудита с целью анализа соответствия содержания ОП МБДОУ «Солнышко» обязательному минимуму содержания, заданному в ФОП ДО: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30471"/>
              </p:ext>
            </p:extLst>
          </p:nvPr>
        </p:nvGraphicFramePr>
        <p:xfrm>
          <a:off x="1268184" y="1584035"/>
          <a:ext cx="9459687" cy="32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9287"/>
                <a:gridCol w="1815999"/>
                <a:gridCol w="1710505"/>
                <a:gridCol w="1633896"/>
              </a:tblGrid>
              <a:tr h="46759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образовательной программы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(95-100%)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ЧС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(50-94%)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НС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(0-49%)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75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8451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Структура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76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Цель и задачи программы в целом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3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Планируемые результаты по возрастам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013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Задачи и содержание образовательной деятельности по образовательным областям и направлениям воспитания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759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Направленность программ коррекционно-развивающей среды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040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программе (обязательная часть)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38199" y="5000141"/>
            <a:ext cx="103196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и рекомендации: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в соответствие с Федеральной образовательной программой все разделы программы МБДОУ, нуждающиеся в корректировке. Дополнить Содержательный раздел  Федеральной рабочей программой воспитания. Организационный раздел дополнить «Примерным перечнем литературных, музыкальных, художественных и анимационных произведений для реализации». Дополнить раздел «Планируемые результаты». Скорректировать задачи в соответствии с ФОП. В связи с полным не соответствием ФОП раздела «Направленность программ коррекционно-развивающей работы», переделать данный раздел. </a:t>
            </a:r>
          </a:p>
        </p:txBody>
      </p:sp>
    </p:spTree>
    <p:extLst>
      <p:ext uri="{BB962C8B-B14F-4D97-AF65-F5344CB8AC3E}">
        <p14:creationId xmlns:p14="http://schemas.microsoft.com/office/powerpoint/2010/main" val="248551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87490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Особенности проектирования основной части ОП ДОУ. Обоснование деятельности на уровне ДОУ по анализу содержания в ОП ДОУ по 5 образовательным областям.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83093"/>
              </p:ext>
            </p:extLst>
          </p:nvPr>
        </p:nvGraphicFramePr>
        <p:xfrm>
          <a:off x="1082964" y="2774311"/>
          <a:ext cx="1027083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916"/>
                <a:gridCol w="2069869"/>
                <a:gridCol w="2111433"/>
                <a:gridCol w="20366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область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ЧС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НС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 развитие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7686" y="5368967"/>
            <a:ext cx="10276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 разработке ООП МБДОУ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«Солнышко»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обязательным минимумом ФОП ДО учесть данные внутреннего анализа, устранить несоответствие или неполное соответствие указанных выше пунктов.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соответствие с ФОП требуют пересмотра направления в образовательных областях.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5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320" y="755823"/>
            <a:ext cx="10515600" cy="6102177"/>
          </a:xfrm>
        </p:spPr>
        <p:txBody>
          <a:bodyPr>
            <a:normAutofit fontScale="90000"/>
          </a:bodyPr>
          <a:lstStyle/>
          <a:p>
            <a:pPr indent="450000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анализу содержания в ОП ДОУ по 5 образовательным областям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при разработке ООП ДОО привести в соответствие с ФОП ДО задачи образовательной деятельности;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проследить равномерное распределение задач по всем возрастным группам и, при необходимости, дополнить (заполнить) выявленные «пробелы»;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проследить соответствие поставленных задач и планируемых результатов;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провести внутренний аудит ООП, используя диагностические карты, обозначить проблемные, недостающие направления;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 планировании ОО «Социально-коммуникативное развитие» в новой программе учесть направление - формирование основ гражданственности и патриотизма;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 планировании ОО ««Художественно-эстетическое развитие»» в новой программе учесть направление - Театрализованная деятельность;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 планировании ОО «Физическое развитие» в новой программе учесть направления: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*Основная гимнастика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*Спортивные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*Спортивные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*Активный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определить рациональность использования парциальных программ при реализации данной образовательной области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планируемые результаты также не в полной мере соответствуют ФГОС ДО (а должны быть не ниже соответствующих содержания и планируемых результатов федеральной программы), что также подтверждает разработку новой образовательной программы ДОО.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702" y="456565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Анализ и обоснование использования современных образовательных технологий и парциальных программ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092283"/>
              </p:ext>
            </p:extLst>
          </p:nvPr>
        </p:nvGraphicFramePr>
        <p:xfrm>
          <a:off x="983211" y="1534313"/>
          <a:ext cx="10370589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618"/>
                <a:gridCol w="2901142"/>
                <a:gridCol w="51788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область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и задачи программы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«Здравствуй, мир Белогорья!»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 Серых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А.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Репринцева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Цель: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познавательного развития детей 3-8 лет на основе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-культурных традиций Белгородской области, с учетом индивидуальных и возрастных особенностей дошкольников, потребностей детей и их родителей.</a:t>
                      </a:r>
                    </a:p>
                    <a:p>
                      <a:pPr algn="just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Задачи: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познавательных интересов дошкольников, любознательности и познавательной мотивации на основе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-культурных традиций Белгородской области;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представлений о </a:t>
                      </a:r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-культурных ценностях и традициях России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Белгородской области;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игровой, познавательно-исследовательской, проектной деятельности представления о себе и других людях, о природных богатствах и культурных достижениях Белгородской области, о труде и профессиях земляков, об историческом прошлом и настоящем Белогорья;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 «зоны ближайшего развития» путем включения дошкольников в развивающие формы совместной деятельности со взрослыми и друг с другом, с учетом </a:t>
                      </a:r>
                      <a:r>
                        <a:rPr lang="ru-RU" sz="14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-культурных традиций Белогорья;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дошкольников с медицинскими профессиями, лучшими врачами Белогорья.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8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13236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Анализ и обоснование использования современных образовательных технологий</a:t>
            </a:r>
            <a:endParaRPr lang="ru-RU" sz="24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96652535"/>
              </p:ext>
            </p:extLst>
          </p:nvPr>
        </p:nvGraphicFramePr>
        <p:xfrm>
          <a:off x="1657927" y="1201804"/>
          <a:ext cx="924837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67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04949" y="240436"/>
            <a:ext cx="9652462" cy="132556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Анализ наличия инфраструктуры и методического обеспечения ДОУ для реализации ФОП ДО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149920"/>
              </p:ext>
            </p:extLst>
          </p:nvPr>
        </p:nvGraphicFramePr>
        <p:xfrm>
          <a:off x="1965498" y="1457932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375"/>
                <a:gridCol w="33186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Помещения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Групповые помещения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Кабинет педагога-психолога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Музыкальный зал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Спортивный зал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Оснащение территории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Методический кабинет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49%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87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23009" y="0"/>
            <a:ext cx="11145982" cy="715529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 реорганизации РППС и методического обеспечения на 2023-2024 гг.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470547"/>
              </p:ext>
            </p:extLst>
          </p:nvPr>
        </p:nvGraphicFramePr>
        <p:xfrm>
          <a:off x="230185" y="501951"/>
          <a:ext cx="1164613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137"/>
                <a:gridCol w="4148051"/>
                <a:gridCol w="1396538"/>
                <a:gridCol w="1776747"/>
                <a:gridCol w="38426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нормативных документов,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регламентирующих выбор оборудования, учебно-методических и игровых материалов.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 нормативных документов,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регламентирующих выбор оборудования, учебно-методических и игровых материалов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современных научных разработок в области РППС для детей раннего и дошкольного развития.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рекомендации для воспитателей ДОУ «Список оборудования, игрового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материала по центрам развития»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особенностей зонирования и расположение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центров в соответствии с ФОП.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 по результатам анализа РППС в группах в ДОУ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проекта организации групповых пространств в соответствии с ФОП. План совершенствования РППС в группах.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Совет родителей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Эскизы оформления помещений, планы совершенствования РППС в группах по образовательным областям.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карт самоанализа для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педагогов и специалистов ДОУ по их отношения к необходимости изменений в построении РППС, в соответствии с ФОП и карт оценки РППС ДОУ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 по результатам самоанализа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анкет для родителей по изучению их отношения к необходимости изменений в построении РППС,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соответствии с ФОП.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Совет родителей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 по результатам анкетирования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условий,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которые должны быть созданы в соответствии с современными требованиями, предъявляемыми нормативными документами.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Совет родителей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по картам обследования РППС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37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318288"/>
              </p:ext>
            </p:extLst>
          </p:nvPr>
        </p:nvGraphicFramePr>
        <p:xfrm>
          <a:off x="347750" y="1268672"/>
          <a:ext cx="1164613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137"/>
                <a:gridCol w="4148051"/>
                <a:gridCol w="1396538"/>
                <a:gridCol w="1648295"/>
                <a:gridCol w="397110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Консультации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темы: </a:t>
                      </a:r>
                    </a:p>
                    <a:p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«Нормативно-правовая основа принципов построения РППС ДОУ в соответствии с ФОП»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«Развивающая предметно-пространственная среда в соответствии с ФОП»</a:t>
                      </a:r>
                    </a:p>
                    <a:p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«Общие рекомендации по построению РППС в современном дошкольном образовательном учреждении»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года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методических рекомендаций «Моделирование образовательных областей для создания педагогами РППС в группах ДОУ в соответствии с ФГОС ДО»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в педагогическом кабинете выставки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методической литературы и пособий по созданию РППС в ДОУ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ДОУ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Выставка методической литературы и пособий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Подбор и приобретение необходимых игрушек, дидактических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пособий, детской и игровой мебели и игровых уголков.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течении года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ДОУ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Завхоз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ДОУ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родителей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игровое и дидактическое оборудование на  сумму _____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Зонирование групповых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помещений согласно рекомендациям и принципам построения РППС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Воспитатели групп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Блок-схемы зонирования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 ДОУ, их реализация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и участие в мероприятиях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методической направленности (семинары, конференции, обмен опытом), прохождение курсов ПК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течении года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ДОУ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Протоколы мероприятий,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сертификаты участников, удостоверения о прохождении курсов ПК.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32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164</TotalTime>
  <Words>1071</Words>
  <Application>Microsoft Office PowerPoint</Application>
  <PresentationFormat>Произвольный</PresentationFormat>
  <Paragraphs>232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Ион</vt:lpstr>
      <vt:lpstr>Муниципальное бюджетное дошкольное образовательное учреждение  детский сад «Солнышко»  с. Новенькое Ивнянского района Белгородской области </vt:lpstr>
      <vt:lpstr> Результаты внутреннего аудита с целью анализа соответствия содержания ОП МБДОУ «Солнышко» обязательному минимуму содержания, заданному в ФОП ДО:</vt:lpstr>
      <vt:lpstr> Особенности проектирования основной части ОП ДОУ. Обоснование деятельности на уровне ДОУ по анализу содержания в ОП ДОУ по 5 образовательным областям.</vt:lpstr>
      <vt:lpstr>ВЫВОД по анализу содержания в ОП ДОУ по 5 образовательным областям :   - необходимо при разработке ООП ДОО привести в соответствие с ФОП ДО задачи образовательной деятельности; - проследить равномерное распределение задач по всем возрастным группам и, при необходимости, дополнить (заполнить) выявленные «пробелы»; - проследить соответствие поставленных задач и планируемых результатов; - провести внутренний аудит ООП, используя диагностические карты, обозначить проблемные, недостающие направления; - при планировании ОО «Социально-коммуникативное развитие» в новой программе учесть направление - формирование основ гражданственности и патриотизма; - при планировании ОО ««Художественно-эстетическое развитие»» в новой программе учесть направление - Театрализованная деятельность; - при планировании ОО «Физическое развитие» в новой программе учесть направления:   *Основная гимнастика  *Спортивные игры  *Спортивные упражнения   *Активный отдых - определить рациональность использования парциальных программ при реализации данной образовательной области - планируемые результаты также не в полной мере соответствуют ФГОС ДО (а должны быть не ниже соответствующих содержания и планируемых результатов федеральной программы), что также подтверждает разработку новой образовательной программы ДОО. </vt:lpstr>
      <vt:lpstr> Анализ и обоснование использования современных образовательных технологий и парциальных программ</vt:lpstr>
      <vt:lpstr> Анализ и обоснование использования современных образовательных технологий</vt:lpstr>
      <vt:lpstr> Анализ наличия инфраструктуры и методического обеспечения ДОУ для реализации ФОП ДО</vt:lpstr>
      <vt:lpstr>План-график реорганизации РППС и методического обеспечения на 2023-2024 гг.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 детский сад «Солнышко»  с. Новенькое Ивнянского района Белгородской области</dc:title>
  <dc:creator>Таисия</dc:creator>
  <cp:lastModifiedBy>Солнышко</cp:lastModifiedBy>
  <cp:revision>18</cp:revision>
  <dcterms:created xsi:type="dcterms:W3CDTF">2023-08-23T06:59:53Z</dcterms:created>
  <dcterms:modified xsi:type="dcterms:W3CDTF">2023-08-23T12:49:22Z</dcterms:modified>
</cp:coreProperties>
</file>