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4" r:id="rId2"/>
    <p:sldId id="276" r:id="rId3"/>
    <p:sldId id="262" r:id="rId4"/>
    <p:sldId id="275" r:id="rId5"/>
    <p:sldId id="256" r:id="rId6"/>
    <p:sldId id="263" r:id="rId7"/>
    <p:sldId id="264" r:id="rId8"/>
    <p:sldId id="261" r:id="rId9"/>
    <p:sldId id="260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581" autoAdjust="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F80BA7-7321-4E99-B98E-884C85AB073A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6D6B185-E1EA-40D6-B96C-FC9B1355E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9CCCD0-8F00-40BA-941F-9F2AD608D84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E3E23-427E-4DB0-8E85-F4294413802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7A7C9-3756-42F0-868A-D3F910AF9714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9783E-13DF-4801-AD4F-388BDA097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91125-47CD-48D9-8C39-DA382B1FFE16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5B5C8-C33E-455C-A655-568D9CBC4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898-943B-473E-AE96-A26273F65D58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91D4A-5771-4212-AF16-37385402A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1215E-7B0A-4DDA-AD9E-B0BE688E893C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59E19-B551-40EE-B182-C070A84AE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98162-6432-4616-B5AA-88E2C7834C1E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6797-2634-49B3-81E0-336BDADC7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B8D94-8547-4A60-818E-52F20793D09A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578F8-AFDC-40C4-9583-93E346D7C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5B7EE-D763-4F89-8DA9-F5EA6B074F25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BF17F-F94F-4AAA-91F8-6CB5EA293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64E2-5070-4DE8-8E81-596AA85364C7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2DEC-A805-426C-8B88-227E2132B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3200-CED7-4478-8FBC-8CE68D58F995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7E64-E959-4138-9ADD-40971803A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7A93-E487-4666-A041-A46B52B6953D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F707E-B5A0-4F3E-8883-00300B461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B6E1-44A9-41A1-95BF-8138B4BE0D7A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F4CE2-2E86-48EE-940F-91BC4E8FB0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97E28-E57F-4CFE-BE27-F11FAADECC86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D9A07-3BB7-4685-9B21-C2089F19B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B1F1C9-8A9E-467A-83CB-297C82C4A6E4}" type="datetimeFigureOut">
              <a:rPr lang="ru-RU"/>
              <a:pPr>
                <a:defRPr/>
              </a:pPr>
              <a:t>16.06.2017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5B2C92-ABE6-496E-AA72-0968952BB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350" y="0"/>
            <a:ext cx="88773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5526088"/>
            <a:ext cx="8877300" cy="695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9" name="Picture 2" descr="C:\Users\Yulia\Desktop\579d7b5266ac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Прямоугольник 8"/>
          <p:cNvSpPr>
            <a:spLocks noChangeArrowheads="1"/>
          </p:cNvSpPr>
          <p:nvPr/>
        </p:nvSpPr>
        <p:spPr bwMode="auto">
          <a:xfrm>
            <a:off x="1476375" y="2420938"/>
            <a:ext cx="64087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cs typeface="Times New Roman" pitchFamily="18" charset="0"/>
              </a:rPr>
              <a:t>Использование  образовательных проектов, способствующих повышению качества и эффективности образования в условиях сельского ДОУ</a:t>
            </a:r>
          </a:p>
        </p:txBody>
      </p:sp>
      <p:sp>
        <p:nvSpPr>
          <p:cNvPr id="14341" name="Прямоугольник 5"/>
          <p:cNvSpPr>
            <a:spLocks noChangeArrowheads="1"/>
          </p:cNvSpPr>
          <p:nvPr/>
        </p:nvSpPr>
        <p:spPr bwMode="auto">
          <a:xfrm>
            <a:off x="1476375" y="1052513"/>
            <a:ext cx="64087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cs typeface="Times New Roman" pitchFamily="18" charset="0"/>
              </a:rPr>
              <a:t>МБДОУ детский сад общеразвивающего вида «Солнышко»</a:t>
            </a:r>
            <a:endParaRPr lang="ru-RU" sz="1600">
              <a:cs typeface="Times New Roman" pitchFamily="18" charset="0"/>
            </a:endParaRPr>
          </a:p>
          <a:p>
            <a:pPr algn="ctr"/>
            <a:r>
              <a:rPr lang="ru-RU" sz="1600" b="1">
                <a:cs typeface="Times New Roman" pitchFamily="18" charset="0"/>
              </a:rPr>
              <a:t>с. Новенькое Ивнянского района Белгородской области</a:t>
            </a:r>
            <a:endParaRPr lang="ru-RU" sz="1600">
              <a:cs typeface="Times New Roman" pitchFamily="18" charset="0"/>
            </a:endParaRPr>
          </a:p>
        </p:txBody>
      </p:sp>
      <p:sp>
        <p:nvSpPr>
          <p:cNvPr id="14342" name="Прямоугольник 5"/>
          <p:cNvSpPr>
            <a:spLocks noChangeArrowheads="1"/>
          </p:cNvSpPr>
          <p:nvPr/>
        </p:nvSpPr>
        <p:spPr bwMode="auto">
          <a:xfrm>
            <a:off x="3348038" y="4365625"/>
            <a:ext cx="48958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cs typeface="Times New Roman" pitchFamily="18" charset="0"/>
              </a:rPr>
              <a:t>Болгова Ирина Викторовна, воспитатель МБДОУ детский сад общеразвивающего вида «Солнышко»</a:t>
            </a:r>
            <a:r>
              <a:rPr lang="ru-RU" sz="1600">
                <a:cs typeface="Times New Roman" pitchFamily="18" charset="0"/>
              </a:rPr>
              <a:t>  </a:t>
            </a:r>
            <a:r>
              <a:rPr lang="ru-RU" sz="1600" b="1">
                <a:cs typeface="Times New Roman" pitchFamily="18" charset="0"/>
              </a:rPr>
              <a:t>с. Новенькое  </a:t>
            </a:r>
            <a:endParaRPr lang="ru-RU" sz="16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3304381"/>
          <a:ext cx="8229600" cy="111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60"/>
                        </a:spcBef>
                        <a:spcAft>
                          <a:spcPts val="560"/>
                        </a:spcAft>
                      </a:pPr>
                      <a:r>
                        <a:rPr lang="ru-RU" sz="1200" dirty="0">
                          <a:effectLst/>
                        </a:rPr>
                        <a:t>Формы организации работы с детьми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60" marR="35560" marT="35560" marB="3556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560"/>
                        </a:spcBef>
                        <a:spcAft>
                          <a:spcPts val="560"/>
                        </a:spcAft>
                      </a:pPr>
                      <a:r>
                        <a:rPr lang="ru-RU" sz="1200" dirty="0">
                          <a:effectLst/>
                        </a:rPr>
                        <a:t>- </a:t>
                      </a: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игры;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560"/>
                        </a:spcBef>
                        <a:spcAft>
                          <a:spcPts val="56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FFFF00"/>
                          </a:highlight>
                        </a:rPr>
                        <a:t>- НОД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560" marR="35560" marT="35560" marB="35560" anchor="ctr"/>
                </a:tc>
              </a:tr>
            </a:tbl>
          </a:graphicData>
        </a:graphic>
      </p:graphicFrame>
      <p:pic>
        <p:nvPicPr>
          <p:cNvPr id="24579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419475" y="1484313"/>
            <a:ext cx="24177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ФОРМЫ РАБОТЫ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4581" name="Прямоугольник 6"/>
          <p:cNvSpPr>
            <a:spLocks noChangeArrowheads="1"/>
          </p:cNvSpPr>
          <p:nvPr/>
        </p:nvSpPr>
        <p:spPr bwMode="auto">
          <a:xfrm>
            <a:off x="1116013" y="2349500"/>
            <a:ext cx="3095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cs typeface="Times New Roman" pitchFamily="18" charset="0"/>
              </a:rPr>
              <a:t>Формы организации работы с детьми</a:t>
            </a:r>
          </a:p>
        </p:txBody>
      </p:sp>
      <p:sp>
        <p:nvSpPr>
          <p:cNvPr id="24582" name="Прямоугольник 7"/>
          <p:cNvSpPr>
            <a:spLocks noChangeArrowheads="1"/>
          </p:cNvSpPr>
          <p:nvPr/>
        </p:nvSpPr>
        <p:spPr bwMode="auto">
          <a:xfrm>
            <a:off x="4572000" y="2408238"/>
            <a:ext cx="3403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cs typeface="Times New Roman" pitchFamily="18" charset="0"/>
              </a:rPr>
              <a:t>Формы организации работы </a:t>
            </a:r>
          </a:p>
          <a:p>
            <a:pPr algn="ctr"/>
            <a:r>
              <a:rPr lang="ru-RU" b="1" i="1">
                <a:cs typeface="Times New Roman" pitchFamily="18" charset="0"/>
              </a:rPr>
              <a:t>с родителями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364163" y="1989138"/>
            <a:ext cx="287337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563938" y="1989138"/>
            <a:ext cx="215900" cy="360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5" name="Прямоугольник 14"/>
          <p:cNvSpPr>
            <a:spLocks noChangeArrowheads="1"/>
          </p:cNvSpPr>
          <p:nvPr/>
        </p:nvSpPr>
        <p:spPr bwMode="auto">
          <a:xfrm>
            <a:off x="2286000" y="3105150"/>
            <a:ext cx="10620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Times New Roman" pitchFamily="18" charset="0"/>
              </a:rPr>
              <a:t>- игры;</a:t>
            </a:r>
          </a:p>
          <a:p>
            <a:r>
              <a:rPr lang="ru-RU">
                <a:cs typeface="Times New Roman" pitchFamily="18" charset="0"/>
              </a:rPr>
              <a:t>- НОД.</a:t>
            </a:r>
          </a:p>
        </p:txBody>
      </p:sp>
      <p:sp>
        <p:nvSpPr>
          <p:cNvPr id="24586" name="Прямоугольник 15"/>
          <p:cNvSpPr>
            <a:spLocks noChangeArrowheads="1"/>
          </p:cNvSpPr>
          <p:nvPr/>
        </p:nvSpPr>
        <p:spPr bwMode="auto">
          <a:xfrm>
            <a:off x="4627563" y="3057525"/>
            <a:ext cx="376078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Times New Roman" pitchFamily="18" charset="0"/>
              </a:rPr>
              <a:t>- анкетирование;</a:t>
            </a:r>
          </a:p>
          <a:p>
            <a:r>
              <a:rPr lang="ru-RU">
                <a:cs typeface="Times New Roman" pitchFamily="18" charset="0"/>
              </a:rPr>
              <a:t>- мастер-класс;</a:t>
            </a:r>
          </a:p>
          <a:p>
            <a:r>
              <a:rPr lang="ru-RU">
                <a:cs typeface="Times New Roman" pitchFamily="18" charset="0"/>
              </a:rPr>
              <a:t>- методические рекомендации;    </a:t>
            </a:r>
          </a:p>
          <a:p>
            <a:r>
              <a:rPr lang="ru-RU">
                <a:cs typeface="Times New Roman" pitchFamily="18" charset="0"/>
              </a:rPr>
              <a:t>- консультации;</a:t>
            </a:r>
          </a:p>
          <a:p>
            <a:r>
              <a:rPr lang="ru-RU">
                <a:cs typeface="Times New Roman" pitchFamily="18" charset="0"/>
              </a:rPr>
              <a:t>- родительское собрание.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5603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79513" y="1412875"/>
            <a:ext cx="734377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Методы, приёмы и принципы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реализации проекта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713" y="2636838"/>
            <a:ext cx="25654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cs typeface="Times New Roman" pitchFamily="18" charset="0"/>
              </a:rPr>
              <a:t>Методы и приёмы: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организационные;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мотивирующие;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словесные;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игровые;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наглядные.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2613025"/>
            <a:ext cx="279082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cs typeface="Times New Roman" pitchFamily="18" charset="0"/>
              </a:rPr>
              <a:t>Принципы реализации проекта: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принцип наглядности;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принцип доступности;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принцип систематичности и последовательности;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принцип прочности.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419475" y="2243138"/>
            <a:ext cx="215900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435600" y="2243138"/>
            <a:ext cx="215900" cy="393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6627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76375" y="1557338"/>
            <a:ext cx="5975350" cy="34464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cs typeface="Times New Roman" pitchFamily="18" charset="0"/>
              </a:rPr>
              <a:t>Оборудование:</a:t>
            </a:r>
            <a:endParaRPr lang="ru-RU" sz="2000" dirty="0">
              <a:cs typeface="Times New Roman" pitchFamily="18" charset="0"/>
            </a:endParaRPr>
          </a:p>
          <a:p>
            <a:pPr marL="180000" indent="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Мячи разных размеров (большой, поменьше, маленький) на каждого ребёнка.</a:t>
            </a:r>
          </a:p>
          <a:p>
            <a:pPr marL="180000" indent="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Дуги для прокатывания мяча.</a:t>
            </a:r>
          </a:p>
          <a:p>
            <a:pPr marL="180000" indent="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Горка для скатывания мяча.</a:t>
            </a:r>
          </a:p>
          <a:p>
            <a:pPr marL="180000" indent="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«Клубочки с хвостиком» на каждого ребенка.</a:t>
            </a:r>
          </a:p>
          <a:p>
            <a:pPr marL="180000" indent="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Игрушки: «Степашка», «Хрюшка», «Медвежонок», «Козленок», «Птичка»,</a:t>
            </a:r>
          </a:p>
          <a:p>
            <a:pPr marL="180000" indent="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Куклы мальчика и девочки.</a:t>
            </a:r>
          </a:p>
          <a:p>
            <a:pPr marL="180000" indent="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Сухой бассейн с шариками.</a:t>
            </a:r>
          </a:p>
          <a:p>
            <a:pPr marL="180000" indent="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Большая корзина для метания мячей.</a:t>
            </a:r>
          </a:p>
          <a:p>
            <a:pPr marL="180000" indent="4500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Сетка для перебрасывания мячей через неё.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1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92275" y="949325"/>
            <a:ext cx="6408738" cy="4892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Этапы реализации проекта: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u="sng" dirty="0">
                <a:cs typeface="Times New Roman" pitchFamily="18" charset="0"/>
              </a:rPr>
              <a:t>I этап: информационно-аналитический (подготовительный)</a:t>
            </a:r>
            <a:endParaRPr lang="ru-RU" sz="1400" b="1" u="sng" dirty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включает: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знакомство с темой проекта;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изучение литературы;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выявление проблемы, цели, задачи;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составление перспективного плана работы;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разработка консультаций, тематического пособия для родителей;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создание условий для эффективного использования игр;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подбор дидактического материала и игр;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анкетирование родителей по выявлению знаний о сенсорном развитии.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u="sng" dirty="0">
                <a:cs typeface="Times New Roman" pitchFamily="18" charset="0"/>
              </a:rPr>
              <a:t> II этап: творческий (основной)</a:t>
            </a:r>
            <a:endParaRPr lang="ru-RU" sz="1400" b="1" u="sng" dirty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включает: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реализация перспективного плана проекта;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формирование у детей основ познавательного, бережного, созидательного отношения к окружающему миру;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знакомство детей с дидактическим материалом и играми;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u="sng" dirty="0">
                <a:cs typeface="Times New Roman" pitchFamily="18" charset="0"/>
              </a:rPr>
              <a:t>III этап: (заключительный)</a:t>
            </a:r>
            <a:endParaRPr lang="ru-RU" sz="1400" b="1" u="sng" dirty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включает: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диагностика детей;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проведение родительского собрания на тему проекта;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cs typeface="Times New Roman" pitchFamily="18" charset="0"/>
              </a:rPr>
              <a:t>- открытое занятие для педагогов ДОУ.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8675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39863" y="1998663"/>
            <a:ext cx="6264275" cy="2555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Перспективы развития проекта: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Times New Roman" pitchFamily="18" charset="0"/>
              </a:rPr>
              <a:t>- дальнейшая непрерывная систематическая работа по формированию сенсорных эталонов у детей младшего дошкольного возраста;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Times New Roman" pitchFamily="18" charset="0"/>
              </a:rPr>
              <a:t>- дополнение системы необходимыми играми и материалами;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cs typeface="Times New Roman" pitchFamily="18" charset="0"/>
              </a:rPr>
              <a:t>- продолжение работы по использованию проектных технологий по сенсорному развитию.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/>
          </a:p>
        </p:txBody>
      </p:sp>
      <p:pic>
        <p:nvPicPr>
          <p:cNvPr id="29699" name="Picture 3" descr="C:\Users\Yulia\Desktop\579d7b5266ac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-95250" y="0"/>
            <a:ext cx="9239250" cy="6888163"/>
          </a:xfrm>
        </p:spPr>
      </p:pic>
      <p:sp>
        <p:nvSpPr>
          <p:cNvPr id="6" name="Прямоугольник 5"/>
          <p:cNvSpPr/>
          <p:nvPr/>
        </p:nvSpPr>
        <p:spPr>
          <a:xfrm>
            <a:off x="1498600" y="2119313"/>
            <a:ext cx="4572000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 внимание!</a:t>
            </a:r>
          </a:p>
        </p:txBody>
      </p:sp>
      <p:pic>
        <p:nvPicPr>
          <p:cNvPr id="29701" name="Picture 3" descr="C:\Users\Yulia\Desktop\img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56313" y="2997200"/>
            <a:ext cx="1787525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9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852" name="Group 132"/>
          <p:cNvGraphicFramePr>
            <a:graphicFrameLocks noGrp="1"/>
          </p:cNvGraphicFramePr>
          <p:nvPr>
            <p:ph/>
          </p:nvPr>
        </p:nvGraphicFramePr>
        <p:xfrm>
          <a:off x="1403350" y="1412875"/>
          <a:ext cx="6348413" cy="3705861"/>
        </p:xfrm>
        <a:graphic>
          <a:graphicData uri="http://schemas.openxmlformats.org/drawingml/2006/table">
            <a:tbl>
              <a:tblPr/>
              <a:tblGrid>
                <a:gridCol w="3175000"/>
                <a:gridCol w="3173413"/>
              </a:tblGrid>
              <a:tr h="3190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сенсорное развитие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изучают  научно-популярную литературу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интеллектуальное развитие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изучают АПО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физическое развитие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проектируют  совместную деятельность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двигательная активность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разрабатывают план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самоконтроль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подбирают стихи, потешки по теме проекта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разрабатывают упражнения  для занятий с учетом индивидуальных особенностей детей группы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разрабатывают образовательные  ситуации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осуществляют  мониторинг  уровня развития детей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Результат: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/>
          </a:p>
        </p:txBody>
      </p:sp>
      <p:pic>
        <p:nvPicPr>
          <p:cNvPr id="16387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39863" y="1268413"/>
            <a:ext cx="626427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ПРОБЛЕМА: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Times New Roman" pitchFamily="18" charset="0"/>
              </a:rPr>
              <a:t>	</a:t>
            </a:r>
            <a:r>
              <a:rPr lang="ru-RU" sz="2000" b="1" dirty="0">
                <a:cs typeface="Times New Roman" pitchFamily="18" charset="0"/>
              </a:rPr>
              <a:t>У детей в раннем возрасте очень слабо развита мелкая моторика рук, не сформированы сенсорные понятия.  </a:t>
            </a:r>
          </a:p>
        </p:txBody>
      </p:sp>
      <p:pic>
        <p:nvPicPr>
          <p:cNvPr id="1026" name="Picture 2" descr="C:\Users\Yulia\Desktop\cute-website-backgrounds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3984625"/>
            <a:ext cx="2197100" cy="16462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28" name="Picture 4" descr="C:\Users\Yulia\Desktop\Header-Baby-Interview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4432300"/>
            <a:ext cx="1990725" cy="11985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2050" name="Picture 2" descr="C:\Users\Yulia\Desktop\okrygayhyi-mir-i-deti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29013" y="3411538"/>
            <a:ext cx="2443162" cy="16208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Женечка\Desktop\10b0af84343461a551b2e0bcdecd26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47813" y="1196975"/>
            <a:ext cx="6337300" cy="4427538"/>
          </a:xfrm>
        </p:spPr>
      </p:pic>
      <p:pic>
        <p:nvPicPr>
          <p:cNvPr id="17410" name="Picture 3" descr="C:\Users\Женечка\Desktop\e1c58f039d14406832a044e41091558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989138"/>
            <a:ext cx="2447925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 descr="C:\Users\Женечка\Desktop\ииииииии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24650" y="5408613"/>
            <a:ext cx="2419350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C:\Users\Женечка\Desktop\9TGCCAPOG518CACUTQFICA1LGSKXCALZ6AM6CAWIQM8ACAH2QQURCAF5TLWJCAULYUUPCAEM5XF1CARTI4UCCA3EZKRWCAB7NRDQCAHTLWGOCA884IKUCADELWJJCABAH5YVCAPKK21HCA8NJBWBCAZ2JISF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644900"/>
            <a:ext cx="20510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79613" y="539750"/>
            <a:ext cx="5545137" cy="584200"/>
          </a:xfr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4" name="Picture 2" descr="C:\Users\Женечка\Desktop\XMXQCAI47NCJCAWV0QLVCA5HH2C8CA6W8LI5CAD4DV8LCA2QVH6OCALJQJ1DCA137K3XCA65MVW7CA3S4YFKCAFMWT5TCA9FDTHUCAXTVJNNCAH56J8HCAIXVIMJCALE5N1KCAUB958XCAERZKTZCAYRF2W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32588" y="3500438"/>
            <a:ext cx="2411412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3" descr="C:\Users\Женечка\Desktop\TVAUCA13XNQ2CAT2ET8WCAGW64K5CAT6E59PCA64THIJCAY4ZSDECAMRGDGBCAJU80IVCA17SIPUCA5M78V2CAI14VDLCAO01ABPCA5MGRYCCA0L70LLCA16VIK9CA84TR1ACAOJ9W4NCA5NMZBGCAO2RM0Q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5373688"/>
            <a:ext cx="2619375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6" descr="C:\Users\Женечка\Desktop\i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0"/>
            <a:ext cx="2627313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 descr="C:\Users\Женечка\Desktop\3GWICAOAD6AGCAPLXB6KCALNNF1XCAWP5BOJCAIDELWQCAGSXC3WCA5VGK4JCA81HEG9CA64QXQWCAAFCW3SCAC0ZXBHCAIP30C6CA5KWAVWCA53FLPPCA1U81MSCAZ31RDDCAY7QO7VCALZ0TENCAOP785N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348038" y="5516563"/>
            <a:ext cx="2519362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2" descr="C:\Users\Женечка\Desktop\PMV3CA9P20P5CAI2CY6UCAL0KNNDCAT5UYLCCAVEPVCSCA0K9WOYCAQ475G4CALPL9EOCABZFO1NCA8L2AGJCAH96DHACADS0Z39CAT3O2N0CAXSMS7ECA6RWMC0CAY7XLZACACSXJTMCANWCW4ECAI26NHX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804025" y="0"/>
            <a:ext cx="219551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4" descr="C:\Users\Yulia\Desktop\7381_1391526847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092950" y="1844675"/>
            <a:ext cx="19065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350" y="0"/>
            <a:ext cx="88773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350" y="5526088"/>
            <a:ext cx="8877300" cy="695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5" name="Picture 2" descr="C:\Users\Yulia\Desktop\579d7b5266ac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511300" y="1628775"/>
            <a:ext cx="6337300" cy="1262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Образовательный проект для детей раннего возраста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«Мой весёлый звонкий мяч!»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pic>
        <p:nvPicPr>
          <p:cNvPr id="18437" name="Picture 3" descr="C:\Users\Yulia\Desktop\br3dbwwm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24525" y="3121025"/>
            <a:ext cx="18716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/>
          </a:p>
        </p:txBody>
      </p:sp>
      <p:pic>
        <p:nvPicPr>
          <p:cNvPr id="20483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00113" y="1341438"/>
            <a:ext cx="755967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ЦЕЛЬ: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cs typeface="Times New Roman" pitchFamily="18" charset="0"/>
              </a:rPr>
              <a:t>Создать  условия  для развития  сенсорных способностей    детей </a:t>
            </a:r>
          </a:p>
        </p:txBody>
      </p:sp>
      <p:pic>
        <p:nvPicPr>
          <p:cNvPr id="3075" name="Picture 3" descr="C:\Users\Yulia\Desktop\гл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03788" y="3916363"/>
            <a:ext cx="2946400" cy="13922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3076" name="Picture 4" descr="C:\Users\Yulia\Desktop\Yazi_2057_263216172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90788" y="3789363"/>
            <a:ext cx="1439862" cy="16748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3074" name="Picture 2" descr="C:\Users\Yulia\Desktop\312-500x37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93813" y="2663825"/>
            <a:ext cx="1733550" cy="13033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077" name="Picture 5" descr="C:\Users\Yulia\Desktop\full136568141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146550" y="2825750"/>
            <a:ext cx="1577975" cy="12573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7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187450" y="1484313"/>
            <a:ext cx="6697663" cy="3694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ЗАДАЧИ:</a:t>
            </a:r>
          </a:p>
          <a:p>
            <a:pPr marL="45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создать условия для сенсорного развития детей раннего возраста;</a:t>
            </a:r>
          </a:p>
          <a:p>
            <a:pPr marL="45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создать условия для реализации   потребности в двигательной активности;</a:t>
            </a:r>
          </a:p>
          <a:p>
            <a:pPr marL="45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разработать и апробировать комплекс дидактических игр с мячом;</a:t>
            </a:r>
          </a:p>
          <a:p>
            <a:pPr marL="45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развивать ловкость,   выносливость и координацию движений  в процессе упражнений с мячом.</a:t>
            </a:r>
          </a:p>
          <a:p>
            <a:pPr marL="45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обеспечить эффективную социализацию ребенка в дошкольной образовательной организации;</a:t>
            </a:r>
          </a:p>
          <a:p>
            <a:pPr marL="45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обогатить представление родителей о сенсорном развитии детей.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2531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016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76375" y="2205038"/>
            <a:ext cx="619125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НОВИЗНА: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cs typeface="Times New Roman" pitchFamily="18" charset="0"/>
              </a:rPr>
              <a:t>	Использование  образовательных проектов, способствующих повышению качества, доступности и эффективности образования в условиях сельского ДОУ.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/>
          </a:p>
        </p:txBody>
      </p:sp>
      <p:pic>
        <p:nvPicPr>
          <p:cNvPr id="23555" name="Picture 2" descr="C:\Users\Yulia\Desktop\579d7b5266ac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27088" y="1687513"/>
            <a:ext cx="6481762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Ожидаемые результаты от работы с детьми:</a:t>
            </a:r>
          </a:p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 положительная динамика в  сенсорном развитии;</a:t>
            </a:r>
          </a:p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обеспечение двигательной активности;</a:t>
            </a:r>
          </a:p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дети научатся играть в дидактические игры с мячом;</a:t>
            </a:r>
          </a:p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обеспечить эффективную социализацию ребенка в дошкольной образовательной организации.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0113" y="3632200"/>
            <a:ext cx="6696075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Ожидаемые результаты от работы с родителями:</a:t>
            </a:r>
          </a:p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формирование родительской культуры в области воспитания и развития ребенка раннего возраста;</a:t>
            </a:r>
          </a:p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родители научатся создавать дома условия для  игр по сенсорному развитию ребёнка;</a:t>
            </a:r>
          </a:p>
          <a:p>
            <a:pPr marL="540000" indent="4500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cs typeface="Times New Roman" pitchFamily="18" charset="0"/>
              </a:rPr>
              <a:t>родители будут заинтересованы в дальнейшем развитии своих детей.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32138" y="1055688"/>
            <a:ext cx="34274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Ожидаемый результат: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398</Words>
  <Application>Microsoft Office PowerPoint</Application>
  <PresentationFormat>Экран (4:3)</PresentationFormat>
  <Paragraphs>115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АКТУАЛЬНОСТЬ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для мамочек в декрете</dc:title>
  <dc:creator>Юля</dc:creator>
  <cp:lastModifiedBy>Таня</cp:lastModifiedBy>
  <cp:revision>29</cp:revision>
  <dcterms:created xsi:type="dcterms:W3CDTF">2015-10-17T19:53:00Z</dcterms:created>
  <dcterms:modified xsi:type="dcterms:W3CDTF">2017-06-16T11:41:16Z</dcterms:modified>
</cp:coreProperties>
</file>