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4" r:id="rId2"/>
    <p:sldId id="276" r:id="rId3"/>
    <p:sldId id="262" r:id="rId4"/>
    <p:sldId id="275" r:id="rId5"/>
    <p:sldId id="256" r:id="rId6"/>
    <p:sldId id="263" r:id="rId7"/>
    <p:sldId id="264" r:id="rId8"/>
    <p:sldId id="261" r:id="rId9"/>
    <p:sldId id="260" r:id="rId10"/>
    <p:sldId id="265" r:id="rId11"/>
    <p:sldId id="266" r:id="rId12"/>
    <p:sldId id="267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1581" autoAdjust="0"/>
  </p:normalViewPr>
  <p:slideViewPr>
    <p:cSldViewPr>
      <p:cViewPr varScale="1">
        <p:scale>
          <a:sx n="71" d="100"/>
          <a:sy n="71" d="100"/>
        </p:scale>
        <p:origin x="-127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3F80BA7-7321-4E99-B98E-884C85AB073A}" type="datetimeFigureOut">
              <a:rPr lang="ru-RU"/>
              <a:pPr>
                <a:defRPr/>
              </a:pPr>
              <a:t>16.06.2017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6D6B185-E1EA-40D6-B96C-FC9B1355E9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9CCCD0-8F00-40BA-941F-9F2AD608D84D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AE3E23-427E-4DB0-8E85-F42944138028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7A7C9-3756-42F0-868A-D3F910AF9714}" type="datetimeFigureOut">
              <a:rPr lang="ru-RU"/>
              <a:pPr>
                <a:defRPr/>
              </a:pPr>
              <a:t>16.06.2017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9783E-13DF-4801-AD4F-388BDA0977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91125-47CD-48D9-8C39-DA382B1FFE16}" type="datetimeFigureOut">
              <a:rPr lang="ru-RU"/>
              <a:pPr>
                <a:defRPr/>
              </a:pPr>
              <a:t>16.06.2017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5B5C8-C33E-455C-A655-568D9CBC44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91898-943B-473E-AE96-A26273F65D58}" type="datetimeFigureOut">
              <a:rPr lang="ru-RU"/>
              <a:pPr>
                <a:defRPr/>
              </a:pPr>
              <a:t>16.06.2017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91D4A-5771-4212-AF16-37385402A3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1215E-7B0A-4DDA-AD9E-B0BE688E893C}" type="datetimeFigureOut">
              <a:rPr lang="ru-RU"/>
              <a:pPr>
                <a:defRPr/>
              </a:pPr>
              <a:t>16.06.2017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59E19-B551-40EE-B182-C070A84AED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98162-6432-4616-B5AA-88E2C7834C1E}" type="datetimeFigureOut">
              <a:rPr lang="ru-RU"/>
              <a:pPr>
                <a:defRPr/>
              </a:pPr>
              <a:t>16.06.2017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86797-2634-49B3-81E0-336BDADC7E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B8D94-8547-4A60-818E-52F20793D09A}" type="datetimeFigureOut">
              <a:rPr lang="ru-RU"/>
              <a:pPr>
                <a:defRPr/>
              </a:pPr>
              <a:t>16.06.2017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578F8-AFDC-40C4-9583-93E346D7CC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5B7EE-D763-4F89-8DA9-F5EA6B074F25}" type="datetimeFigureOut">
              <a:rPr lang="ru-RU"/>
              <a:pPr>
                <a:defRPr/>
              </a:pPr>
              <a:t>16.06.2017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BF17F-F94F-4AAA-91F8-6CB5EA293A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64E2-5070-4DE8-8E81-596AA85364C7}" type="datetimeFigureOut">
              <a:rPr lang="ru-RU"/>
              <a:pPr>
                <a:defRPr/>
              </a:pPr>
              <a:t>16.06.2017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62DEC-A805-426C-8B88-227E2132B8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43200-CED7-4478-8FBC-8CE68D58F995}" type="datetimeFigureOut">
              <a:rPr lang="ru-RU"/>
              <a:pPr>
                <a:defRPr/>
              </a:pPr>
              <a:t>16.06.2017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77E64-E959-4138-9ADD-40971803A7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7A93-E487-4666-A041-A46B52B6953D}" type="datetimeFigureOut">
              <a:rPr lang="ru-RU"/>
              <a:pPr>
                <a:defRPr/>
              </a:pPr>
              <a:t>16.06.2017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F707E-B5A0-4F3E-8883-00300B461D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BB6E1-44A9-41A1-95BF-8138B4BE0D7A}" type="datetimeFigureOut">
              <a:rPr lang="ru-RU"/>
              <a:pPr>
                <a:defRPr/>
              </a:pPr>
              <a:t>16.06.2017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F4CE2-2E86-48EE-940F-91BC4E8FB0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97E28-E57F-4CFE-BE27-F11FAADECC86}" type="datetimeFigureOut">
              <a:rPr lang="ru-RU"/>
              <a:pPr>
                <a:defRPr/>
              </a:pPr>
              <a:t>16.06.2017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D9A07-3BB7-4685-9B21-C2089F19B5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8B1F1C9-8A9E-467A-83CB-297C82C4A6E4}" type="datetimeFigureOut">
              <a:rPr lang="ru-RU"/>
              <a:pPr>
                <a:defRPr/>
              </a:pPr>
              <a:t>16.06.2017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D5B2C92-ABE6-496E-AA72-0968952BB0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11" Type="http://schemas.openxmlformats.org/officeDocument/2006/relationships/image" Target="../media/image14.jpeg"/><Relationship Id="rId5" Type="http://schemas.openxmlformats.org/officeDocument/2006/relationships/image" Target="../media/image8.jpeg"/><Relationship Id="rId10" Type="http://schemas.openxmlformats.org/officeDocument/2006/relationships/image" Target="../media/image13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350" y="0"/>
            <a:ext cx="8877300" cy="14700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350" y="5526088"/>
            <a:ext cx="8877300" cy="6953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339" name="Picture 2" descr="C:\Users\Yulia\Desktop\579d7b5266ac7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Прямоугольник 8"/>
          <p:cNvSpPr>
            <a:spLocks noChangeArrowheads="1"/>
          </p:cNvSpPr>
          <p:nvPr/>
        </p:nvSpPr>
        <p:spPr bwMode="auto">
          <a:xfrm>
            <a:off x="1476375" y="2420938"/>
            <a:ext cx="6408738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>
                <a:cs typeface="Times New Roman" pitchFamily="18" charset="0"/>
              </a:rPr>
              <a:t>Использование  образовательных проектов, способствующих повышению качества и эффективности образования в условиях сельского ДОУ</a:t>
            </a:r>
          </a:p>
        </p:txBody>
      </p:sp>
      <p:sp>
        <p:nvSpPr>
          <p:cNvPr id="14341" name="Прямоугольник 5"/>
          <p:cNvSpPr>
            <a:spLocks noChangeArrowheads="1"/>
          </p:cNvSpPr>
          <p:nvPr/>
        </p:nvSpPr>
        <p:spPr bwMode="auto">
          <a:xfrm>
            <a:off x="1476375" y="1052513"/>
            <a:ext cx="6408738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cs typeface="Times New Roman" pitchFamily="18" charset="0"/>
              </a:rPr>
              <a:t>МБДОУ детский сад общеразвивающего вида «Солнышко»</a:t>
            </a:r>
            <a:endParaRPr lang="ru-RU" sz="1600">
              <a:cs typeface="Times New Roman" pitchFamily="18" charset="0"/>
            </a:endParaRPr>
          </a:p>
          <a:p>
            <a:pPr algn="ctr"/>
            <a:r>
              <a:rPr lang="ru-RU" sz="1600" b="1">
                <a:cs typeface="Times New Roman" pitchFamily="18" charset="0"/>
              </a:rPr>
              <a:t>с. Новенькое Ивнянского района Белгородской области</a:t>
            </a:r>
            <a:endParaRPr lang="ru-RU" sz="1600">
              <a:cs typeface="Times New Roman" pitchFamily="18" charset="0"/>
            </a:endParaRPr>
          </a:p>
        </p:txBody>
      </p:sp>
      <p:sp>
        <p:nvSpPr>
          <p:cNvPr id="14342" name="Прямоугольник 5"/>
          <p:cNvSpPr>
            <a:spLocks noChangeArrowheads="1"/>
          </p:cNvSpPr>
          <p:nvPr/>
        </p:nvSpPr>
        <p:spPr bwMode="auto">
          <a:xfrm>
            <a:off x="3348038" y="4365625"/>
            <a:ext cx="48958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cs typeface="Times New Roman" pitchFamily="18" charset="0"/>
              </a:rPr>
              <a:t>Болгова Ирина Викторовна, воспитатель МБДОУ детский сад общеразвивающего вида «Солнышко»</a:t>
            </a:r>
            <a:r>
              <a:rPr lang="ru-RU" sz="1600">
                <a:cs typeface="Times New Roman" pitchFamily="18" charset="0"/>
              </a:rPr>
              <a:t>  </a:t>
            </a:r>
            <a:r>
              <a:rPr lang="ru-RU" sz="1600" b="1">
                <a:cs typeface="Times New Roman" pitchFamily="18" charset="0"/>
              </a:rPr>
              <a:t>с. Новенькое  </a:t>
            </a:r>
            <a:endParaRPr lang="ru-RU" sz="160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457200" y="3304381"/>
          <a:ext cx="8229600" cy="1117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560"/>
                        </a:spcBef>
                        <a:spcAft>
                          <a:spcPts val="560"/>
                        </a:spcAft>
                      </a:pPr>
                      <a:r>
                        <a:rPr lang="ru-RU" sz="1200" dirty="0">
                          <a:effectLst/>
                        </a:rPr>
                        <a:t>Формы организации работы с детьми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60" marR="35560" marT="35560" marB="3556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560"/>
                        </a:spcBef>
                        <a:spcAft>
                          <a:spcPts val="560"/>
                        </a:spcAft>
                      </a:pPr>
                      <a:r>
                        <a:rPr lang="ru-RU" sz="1200" dirty="0">
                          <a:effectLst/>
                        </a:rPr>
                        <a:t>- </a:t>
                      </a:r>
                      <a:r>
                        <a:rPr lang="ru-RU" sz="1200" dirty="0">
                          <a:effectLst/>
                          <a:highlight>
                            <a:srgbClr val="FFFF00"/>
                          </a:highlight>
                        </a:rPr>
                        <a:t>игры;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560"/>
                        </a:spcBef>
                        <a:spcAft>
                          <a:spcPts val="560"/>
                        </a:spcAft>
                      </a:pPr>
                      <a:r>
                        <a:rPr lang="ru-RU" sz="1200" dirty="0">
                          <a:effectLst/>
                          <a:highlight>
                            <a:srgbClr val="FFFF00"/>
                          </a:highlight>
                        </a:rPr>
                        <a:t>- НОД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60" marR="35560" marT="35560" marB="35560" anchor="ctr"/>
                </a:tc>
              </a:tr>
            </a:tbl>
          </a:graphicData>
        </a:graphic>
      </p:graphicFrame>
      <p:pic>
        <p:nvPicPr>
          <p:cNvPr id="24579" name="Picture 2" descr="C:\Users\Yulia\Desktop\579d7b5266ac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419475" y="1484313"/>
            <a:ext cx="2417763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ФОРМЫ РАБОТЫ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24581" name="Прямоугольник 6"/>
          <p:cNvSpPr>
            <a:spLocks noChangeArrowheads="1"/>
          </p:cNvSpPr>
          <p:nvPr/>
        </p:nvSpPr>
        <p:spPr bwMode="auto">
          <a:xfrm>
            <a:off x="1116013" y="2349500"/>
            <a:ext cx="30956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>
                <a:cs typeface="Times New Roman" pitchFamily="18" charset="0"/>
              </a:rPr>
              <a:t>Формы организации работы с детьми</a:t>
            </a:r>
          </a:p>
        </p:txBody>
      </p:sp>
      <p:sp>
        <p:nvSpPr>
          <p:cNvPr id="24582" name="Прямоугольник 7"/>
          <p:cNvSpPr>
            <a:spLocks noChangeArrowheads="1"/>
          </p:cNvSpPr>
          <p:nvPr/>
        </p:nvSpPr>
        <p:spPr bwMode="auto">
          <a:xfrm>
            <a:off x="4572000" y="2408238"/>
            <a:ext cx="34036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i="1">
                <a:cs typeface="Times New Roman" pitchFamily="18" charset="0"/>
              </a:rPr>
              <a:t>Формы организации работы </a:t>
            </a:r>
          </a:p>
          <a:p>
            <a:pPr algn="ctr"/>
            <a:r>
              <a:rPr lang="ru-RU" b="1" i="1">
                <a:cs typeface="Times New Roman" pitchFamily="18" charset="0"/>
              </a:rPr>
              <a:t>с родителями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5364163" y="1989138"/>
            <a:ext cx="287337" cy="3603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3563938" y="1989138"/>
            <a:ext cx="215900" cy="3603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5" name="Прямоугольник 14"/>
          <p:cNvSpPr>
            <a:spLocks noChangeArrowheads="1"/>
          </p:cNvSpPr>
          <p:nvPr/>
        </p:nvSpPr>
        <p:spPr bwMode="auto">
          <a:xfrm>
            <a:off x="2286000" y="3105150"/>
            <a:ext cx="10620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cs typeface="Times New Roman" pitchFamily="18" charset="0"/>
              </a:rPr>
              <a:t>- игры;</a:t>
            </a:r>
          </a:p>
          <a:p>
            <a:r>
              <a:rPr lang="ru-RU">
                <a:cs typeface="Times New Roman" pitchFamily="18" charset="0"/>
              </a:rPr>
              <a:t>- НОД.</a:t>
            </a:r>
          </a:p>
        </p:txBody>
      </p:sp>
      <p:sp>
        <p:nvSpPr>
          <p:cNvPr id="24586" name="Прямоугольник 15"/>
          <p:cNvSpPr>
            <a:spLocks noChangeArrowheads="1"/>
          </p:cNvSpPr>
          <p:nvPr/>
        </p:nvSpPr>
        <p:spPr bwMode="auto">
          <a:xfrm>
            <a:off x="4627563" y="3057525"/>
            <a:ext cx="3760787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cs typeface="Times New Roman" pitchFamily="18" charset="0"/>
              </a:rPr>
              <a:t>- анкетирование;</a:t>
            </a:r>
          </a:p>
          <a:p>
            <a:r>
              <a:rPr lang="ru-RU">
                <a:cs typeface="Times New Roman" pitchFamily="18" charset="0"/>
              </a:rPr>
              <a:t>- мастер-класс;</a:t>
            </a:r>
          </a:p>
          <a:p>
            <a:r>
              <a:rPr lang="ru-RU">
                <a:cs typeface="Times New Roman" pitchFamily="18" charset="0"/>
              </a:rPr>
              <a:t>- методические рекомендации;    </a:t>
            </a:r>
          </a:p>
          <a:p>
            <a:r>
              <a:rPr lang="ru-RU">
                <a:cs typeface="Times New Roman" pitchFamily="18" charset="0"/>
              </a:rPr>
              <a:t>- консультации;</a:t>
            </a:r>
          </a:p>
          <a:p>
            <a:r>
              <a:rPr lang="ru-RU">
                <a:cs typeface="Times New Roman" pitchFamily="18" charset="0"/>
              </a:rPr>
              <a:t>- родительское собрание.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560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5603" name="Picture 2" descr="C:\Users\Yulia\Desktop\579d7b5266ac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179513" y="1412875"/>
            <a:ext cx="7343775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Методы, приёмы и принципы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реализации проекта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63713" y="2636838"/>
            <a:ext cx="2565400" cy="17541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cs typeface="Times New Roman" pitchFamily="18" charset="0"/>
              </a:rPr>
              <a:t>Методы и приёмы: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>
                <a:cs typeface="Times New Roman" pitchFamily="18" charset="0"/>
              </a:rPr>
              <a:t>организационные;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>
                <a:cs typeface="Times New Roman" pitchFamily="18" charset="0"/>
              </a:rPr>
              <a:t>мотивирующие;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>
                <a:cs typeface="Times New Roman" pitchFamily="18" charset="0"/>
              </a:rPr>
              <a:t>словесные;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>
                <a:cs typeface="Times New Roman" pitchFamily="18" charset="0"/>
              </a:rPr>
              <a:t>игровые;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>
                <a:cs typeface="Times New Roman" pitchFamily="18" charset="0"/>
              </a:rPr>
              <a:t>наглядные.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572000" y="2613025"/>
            <a:ext cx="2790825" cy="23082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cs typeface="Times New Roman" pitchFamily="18" charset="0"/>
              </a:rPr>
              <a:t>Принципы реализации проекта: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>
                <a:cs typeface="Times New Roman" pitchFamily="18" charset="0"/>
              </a:rPr>
              <a:t>принцип наглядности;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>
                <a:cs typeface="Times New Roman" pitchFamily="18" charset="0"/>
              </a:rPr>
              <a:t>принцип доступности;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>
                <a:cs typeface="Times New Roman" pitchFamily="18" charset="0"/>
              </a:rPr>
              <a:t>принцип систематичности и последовательности;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>
                <a:cs typeface="Times New Roman" pitchFamily="18" charset="0"/>
              </a:rPr>
              <a:t>принцип прочности.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3419475" y="2243138"/>
            <a:ext cx="215900" cy="393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435600" y="2243138"/>
            <a:ext cx="215900" cy="393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6626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6627" name="Picture 2" descr="C:\Users\Yulia\Desktop\579d7b5266ac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476375" y="1557338"/>
            <a:ext cx="5975350" cy="344646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cs typeface="Times New Roman" pitchFamily="18" charset="0"/>
              </a:rPr>
              <a:t>Оборудование:</a:t>
            </a:r>
            <a:endParaRPr lang="ru-RU" sz="2000" dirty="0">
              <a:cs typeface="Times New Roman" pitchFamily="18" charset="0"/>
            </a:endParaRPr>
          </a:p>
          <a:p>
            <a:pPr marL="180000" indent="4500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>
                <a:cs typeface="Times New Roman" pitchFamily="18" charset="0"/>
              </a:rPr>
              <a:t>Мячи разных размеров (большой, поменьше, маленький) на каждого ребёнка.</a:t>
            </a:r>
          </a:p>
          <a:p>
            <a:pPr marL="180000" indent="4500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>
                <a:cs typeface="Times New Roman" pitchFamily="18" charset="0"/>
              </a:rPr>
              <a:t>Дуги для прокатывания мяча.</a:t>
            </a:r>
          </a:p>
          <a:p>
            <a:pPr marL="180000" indent="4500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>
                <a:cs typeface="Times New Roman" pitchFamily="18" charset="0"/>
              </a:rPr>
              <a:t>Горка для скатывания мяча.</a:t>
            </a:r>
          </a:p>
          <a:p>
            <a:pPr marL="180000" indent="4500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>
                <a:cs typeface="Times New Roman" pitchFamily="18" charset="0"/>
              </a:rPr>
              <a:t>«Клубочки с хвостиком» на каждого ребенка.</a:t>
            </a:r>
          </a:p>
          <a:p>
            <a:pPr marL="180000" indent="4500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>
                <a:cs typeface="Times New Roman" pitchFamily="18" charset="0"/>
              </a:rPr>
              <a:t>Игрушки: «Степашка», «Хрюшка», «Медвежонок», «Козленок», «Птичка»,</a:t>
            </a:r>
          </a:p>
          <a:p>
            <a:pPr marL="180000" indent="4500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>
                <a:cs typeface="Times New Roman" pitchFamily="18" charset="0"/>
              </a:rPr>
              <a:t>Куклы мальчика и девочки.</a:t>
            </a:r>
          </a:p>
          <a:p>
            <a:pPr marL="180000" indent="4500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>
                <a:cs typeface="Times New Roman" pitchFamily="18" charset="0"/>
              </a:rPr>
              <a:t>Сухой бассейн с шариками.</a:t>
            </a:r>
          </a:p>
          <a:p>
            <a:pPr marL="180000" indent="4500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>
                <a:cs typeface="Times New Roman" pitchFamily="18" charset="0"/>
              </a:rPr>
              <a:t>Большая корзина для метания мячей.</a:t>
            </a:r>
          </a:p>
          <a:p>
            <a:pPr marL="180000" indent="4500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>
                <a:cs typeface="Times New Roman" pitchFamily="18" charset="0"/>
              </a:rPr>
              <a:t>Сетка для перебрасывания мячей через неё.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765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7651" name="Picture 2" descr="C:\Users\Yulia\Desktop\579d7b5266ac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692275" y="949325"/>
            <a:ext cx="6408738" cy="48926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Этапы реализации проекта: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u="sng" dirty="0">
                <a:cs typeface="Times New Roman" pitchFamily="18" charset="0"/>
              </a:rPr>
              <a:t>I этап: информационно-аналитический (подготовительный)</a:t>
            </a:r>
            <a:endParaRPr lang="ru-RU" sz="1400" b="1" u="sng" dirty="0"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cs typeface="Times New Roman" pitchFamily="18" charset="0"/>
              </a:rPr>
              <a:t>включает: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cs typeface="Times New Roman" pitchFamily="18" charset="0"/>
              </a:rPr>
              <a:t>- знакомство с темой проекта;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cs typeface="Times New Roman" pitchFamily="18" charset="0"/>
              </a:rPr>
              <a:t>- изучение литературы;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cs typeface="Times New Roman" pitchFamily="18" charset="0"/>
              </a:rPr>
              <a:t>- выявление проблемы, цели, задачи;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cs typeface="Times New Roman" pitchFamily="18" charset="0"/>
              </a:rPr>
              <a:t>- составление перспективного плана работы;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cs typeface="Times New Roman" pitchFamily="18" charset="0"/>
              </a:rPr>
              <a:t>- разработка консультаций, тематического пособия для родителей;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cs typeface="Times New Roman" pitchFamily="18" charset="0"/>
              </a:rPr>
              <a:t>- создание условий для эффективного использования игр;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cs typeface="Times New Roman" pitchFamily="18" charset="0"/>
              </a:rPr>
              <a:t>- подбор дидактического материала и игр;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cs typeface="Times New Roman" pitchFamily="18" charset="0"/>
              </a:rPr>
              <a:t>- анкетирование родителей по выявлению знаний о сенсорном развитии.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u="sng" dirty="0">
                <a:cs typeface="Times New Roman" pitchFamily="18" charset="0"/>
              </a:rPr>
              <a:t> II этап: творческий (основной)</a:t>
            </a:r>
            <a:endParaRPr lang="ru-RU" sz="1400" b="1" u="sng" dirty="0"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cs typeface="Times New Roman" pitchFamily="18" charset="0"/>
              </a:rPr>
              <a:t>включает: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cs typeface="Times New Roman" pitchFamily="18" charset="0"/>
              </a:rPr>
              <a:t>- реализация перспективного плана проекта;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cs typeface="Times New Roman" pitchFamily="18" charset="0"/>
              </a:rPr>
              <a:t>- формирование у детей основ познавательного, бережного, созидательного отношения к окружающему миру;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cs typeface="Times New Roman" pitchFamily="18" charset="0"/>
              </a:rPr>
              <a:t>- знакомство детей с дидактическим материалом и играми;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u="sng" dirty="0">
                <a:cs typeface="Times New Roman" pitchFamily="18" charset="0"/>
              </a:rPr>
              <a:t>III этап: (заключительный)</a:t>
            </a:r>
            <a:endParaRPr lang="ru-RU" sz="1400" b="1" u="sng" dirty="0"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cs typeface="Times New Roman" pitchFamily="18" charset="0"/>
              </a:rPr>
              <a:t>включает: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cs typeface="Times New Roman" pitchFamily="18" charset="0"/>
              </a:rPr>
              <a:t>- диагностика детей;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cs typeface="Times New Roman" pitchFamily="18" charset="0"/>
              </a:rPr>
              <a:t>- проведение родительского собрания на тему проекта;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cs typeface="Times New Roman" pitchFamily="18" charset="0"/>
              </a:rPr>
              <a:t>- открытое занятие для педагогов ДОУ.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867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8675" name="Picture 2" descr="C:\Users\Yulia\Desktop\579d7b5266ac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439863" y="1998663"/>
            <a:ext cx="6264275" cy="2555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Перспективы развития проекта: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cs typeface="Times New Roman" pitchFamily="18" charset="0"/>
              </a:rPr>
              <a:t>- дальнейшая непрерывная систематическая работа по формированию сенсорных эталонов у детей младшего дошкольного возраста;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cs typeface="Times New Roman" pitchFamily="18" charset="0"/>
              </a:rPr>
              <a:t>- дополнение системы необходимыми играми и материалами;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cs typeface="Times New Roman" pitchFamily="18" charset="0"/>
              </a:rPr>
              <a:t>- продолжение работы по использованию проектных технологий по сенсорному развитию.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/>
          </a:p>
        </p:txBody>
      </p:sp>
      <p:pic>
        <p:nvPicPr>
          <p:cNvPr id="29699" name="Picture 3" descr="C:\Users\Yulia\Desktop\579d7b5266ac7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-95250" y="0"/>
            <a:ext cx="9239250" cy="6888163"/>
          </a:xfrm>
        </p:spPr>
      </p:pic>
      <p:sp>
        <p:nvSpPr>
          <p:cNvPr id="6" name="Прямоугольник 5"/>
          <p:cNvSpPr/>
          <p:nvPr/>
        </p:nvSpPr>
        <p:spPr>
          <a:xfrm>
            <a:off x="1498600" y="2119313"/>
            <a:ext cx="4572000" cy="17541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Спасибо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за внимание!</a:t>
            </a:r>
          </a:p>
        </p:txBody>
      </p:sp>
      <p:pic>
        <p:nvPicPr>
          <p:cNvPr id="29701" name="Picture 3" descr="C:\Users\Yulia\Desktop\img10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056313" y="2997200"/>
            <a:ext cx="1787525" cy="299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9" name="Picture 2" descr="C:\Users\Yulia\Desktop\579d7b5266ac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0852" name="Group 132"/>
          <p:cNvGraphicFramePr>
            <a:graphicFrameLocks noGrp="1"/>
          </p:cNvGraphicFramePr>
          <p:nvPr>
            <p:ph/>
          </p:nvPr>
        </p:nvGraphicFramePr>
        <p:xfrm>
          <a:off x="1403350" y="1412875"/>
          <a:ext cx="6348413" cy="3705861"/>
        </p:xfrm>
        <a:graphic>
          <a:graphicData uri="http://schemas.openxmlformats.org/drawingml/2006/table">
            <a:tbl>
              <a:tblPr/>
              <a:tblGrid>
                <a:gridCol w="3175000"/>
                <a:gridCol w="3173413"/>
              </a:tblGrid>
              <a:tr h="3190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Дети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Педагоги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сенсорное развитие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изучают  научно-популярную литературу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интеллектуальное развитие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изучают АПО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физическое развитие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проектируют  совместную деятельность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двигательная активность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разрабатывают план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самоконтроль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подбирают стихи, потешки по теме проекта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общение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разрабатывают упражнения  для занятий с учетом индивидуальных особенностей детей группы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разрабатывают образовательные  ситуации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осуществляют  мониторинг  уровня развития детей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Результат: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Результат: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/>
          </a:p>
        </p:txBody>
      </p:sp>
      <p:pic>
        <p:nvPicPr>
          <p:cNvPr id="16387" name="Picture 2" descr="C:\Users\Yulia\Desktop\579d7b5266ac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439863" y="1268413"/>
            <a:ext cx="6264275" cy="15700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ПРОБЛЕМА: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cs typeface="Times New Roman" pitchFamily="18" charset="0"/>
              </a:rPr>
              <a:t>	</a:t>
            </a:r>
            <a:r>
              <a:rPr lang="ru-RU" sz="2000" b="1" dirty="0">
                <a:cs typeface="Times New Roman" pitchFamily="18" charset="0"/>
              </a:rPr>
              <a:t>У детей в раннем возрасте очень слабо развита мелкая моторика рук, не сформированы сенсорные понятия.  </a:t>
            </a:r>
          </a:p>
        </p:txBody>
      </p:sp>
      <p:pic>
        <p:nvPicPr>
          <p:cNvPr id="1026" name="Picture 2" descr="C:\Users\Yulia\Desktop\cute-website-backgrounds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187450" y="3984625"/>
            <a:ext cx="2197100" cy="164623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1028" name="Picture 4" descr="C:\Users\Yulia\Desktop\Header-Baby-Interview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084888" y="4432300"/>
            <a:ext cx="1990725" cy="11985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2050" name="Picture 2" descr="C:\Users\Yulia\Desktop\okrygayhyi-mir-i-deti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529013" y="3411538"/>
            <a:ext cx="2443162" cy="16208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C:\Users\Женечка\Desktop\10b0af84343461a551b2e0bcdecd264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1547813" y="1196975"/>
            <a:ext cx="6337300" cy="4427538"/>
          </a:xfrm>
        </p:spPr>
      </p:pic>
      <p:pic>
        <p:nvPicPr>
          <p:cNvPr id="17410" name="Picture 3" descr="C:\Users\Женечка\Desktop\e1c58f039d14406832a044e41091558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1989138"/>
            <a:ext cx="2447925" cy="170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4" descr="C:\Users\Женечка\Desktop\ииииииии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724650" y="5408613"/>
            <a:ext cx="2419350" cy="144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5" descr="C:\Users\Женечка\Desktop\9TGCCAPOG518CACUTQFICA1LGSKXCALZ6AM6CAWIQM8ACAH2QQURCAF5TLWJCAULYUUPCAEM5XF1CARTI4UCCA3EZKRWCAB7NRDQCAHTLWGOCA884IKUCADELWJJCABAH5YVCAPKK21HCA8NJBWBCAZ2JISF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0" y="3644900"/>
            <a:ext cx="205105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979613" y="539750"/>
            <a:ext cx="5545137" cy="584200"/>
          </a:xfr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АКТУАЛЬНОСТЬ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4" name="Picture 2" descr="C:\Users\Женечка\Desktop\XMXQCAI47NCJCAWV0QLVCA5HH2C8CA6W8LI5CAD4DV8LCA2QVH6OCALJQJ1DCA137K3XCA65MVW7CA3S4YFKCAFMWT5TCA9FDTHUCAXTVJNNCAH56J8HCAIXVIMJCALE5N1KCAUB958XCAERZKTZCAYRF2W6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732588" y="3500438"/>
            <a:ext cx="2411412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Picture 3" descr="C:\Users\Женечка\Desktop\TVAUCA13XNQ2CAT2ET8WCAGW64K5CAT6E59PCA64THIJCAY4ZSDECAMRGDGBCAJU80IVCA17SIPUCA5M78V2CAI14VDLCAO01ABPCA5MGRYCCA0L70LLCA16VIK9CA84TR1ACAOJ9W4NCA5NMZBGCAO2RM0Q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0" y="5373688"/>
            <a:ext cx="2619375" cy="148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6" name="Picture 6" descr="C:\Users\Женечка\Desktop\i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0" y="0"/>
            <a:ext cx="2627313" cy="177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7" name="Picture 9" descr="C:\Users\Женечка\Desktop\3GWICAOAD6AGCAPLXB6KCALNNF1XCAWP5BOJCAIDELWQCAGSXC3WCA5VGK4JCA81HEG9CA64QXQWCAAFCW3SCAC0ZXBHCAIP30C6CA5KWAVWCA53FLPPCA1U81MSCAZ31RDDCAY7QO7VCALZ0TENCAOP785N.jpg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3348038" y="5516563"/>
            <a:ext cx="2519362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8" name="Picture 2" descr="C:\Users\Женечка\Desktop\PMV3CA9P20P5CAI2CY6UCAL0KNNDCAT5UYLCCAVEPVCSCA0K9WOYCAQ475G4CALPL9EOCABZFO1NCA8L2AGJCAH96DHACADS0Z39CAT3O2N0CAXSMS7ECA6RWMC0CAY7XLZACACSXJTMCANWCW4ECAI26NHX.jpg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6804025" y="0"/>
            <a:ext cx="2195513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9" name="Picture 4" descr="C:\Users\Yulia\Desktop\7381_1391526847.jpg"/>
          <p:cNvPicPr>
            <a:picLocks noChangeAspect="1" noChangeArrowheads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7092950" y="1844675"/>
            <a:ext cx="1906588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350" y="0"/>
            <a:ext cx="8877300" cy="14700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350" y="5526088"/>
            <a:ext cx="8877300" cy="6953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8435" name="Picture 2" descr="C:\Users\Yulia\Desktop\579d7b5266ac7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1511300" y="1628775"/>
            <a:ext cx="6337300" cy="12620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 Образовательный проект для детей раннего возраста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«Мой весёлый звонкий мяч!»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pic>
        <p:nvPicPr>
          <p:cNvPr id="18437" name="Picture 3" descr="C:\Users\Yulia\Desktop\br3dbwwm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724525" y="3121025"/>
            <a:ext cx="1871663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/>
          </a:p>
        </p:txBody>
      </p:sp>
      <p:pic>
        <p:nvPicPr>
          <p:cNvPr id="20483" name="Picture 2" descr="C:\Users\Yulia\Desktop\579d7b5266ac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900113" y="1341438"/>
            <a:ext cx="7559675" cy="1016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ЦЕЛЬ: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cs typeface="Times New Roman" pitchFamily="18" charset="0"/>
              </a:rPr>
              <a:t>Создать  условия  для развития  сенсорных способностей    детей </a:t>
            </a:r>
          </a:p>
        </p:txBody>
      </p:sp>
      <p:pic>
        <p:nvPicPr>
          <p:cNvPr id="3075" name="Picture 3" descr="C:\Users\Yulia\Desktop\гл3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903788" y="3916363"/>
            <a:ext cx="2946400" cy="139223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  <p:pic>
        <p:nvPicPr>
          <p:cNvPr id="3076" name="Picture 4" descr="C:\Users\Yulia\Desktop\Yazi_2057_26321617223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490788" y="3789363"/>
            <a:ext cx="1439862" cy="16748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pic>
        <p:nvPicPr>
          <p:cNvPr id="3074" name="Picture 2" descr="C:\Users\Yulia\Desktop\312-500x376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293813" y="2663825"/>
            <a:ext cx="1733550" cy="130333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3077" name="Picture 5" descr="C:\Users\Yulia\Desktop\full1365681413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146550" y="2825750"/>
            <a:ext cx="1577975" cy="12573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1506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1507" name="Picture 2" descr="C:\Users\Yulia\Desktop\579d7b5266ac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1438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187450" y="1484313"/>
            <a:ext cx="6697663" cy="36941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ЗАДАЧИ:</a:t>
            </a:r>
          </a:p>
          <a:p>
            <a:pPr marL="450000" indent="4500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>
                <a:cs typeface="Times New Roman" pitchFamily="18" charset="0"/>
              </a:rPr>
              <a:t>создать условия для сенсорного развития детей раннего возраста;</a:t>
            </a:r>
          </a:p>
          <a:p>
            <a:pPr marL="450000" indent="4500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>
                <a:cs typeface="Times New Roman" pitchFamily="18" charset="0"/>
              </a:rPr>
              <a:t>создать условия для реализации   потребности в двигательной активности;</a:t>
            </a:r>
          </a:p>
          <a:p>
            <a:pPr marL="450000" indent="4500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>
                <a:cs typeface="Times New Roman" pitchFamily="18" charset="0"/>
              </a:rPr>
              <a:t>разработать и апробировать комплекс дидактических игр с мячом;</a:t>
            </a:r>
          </a:p>
          <a:p>
            <a:pPr marL="450000" indent="4500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>
                <a:cs typeface="Times New Roman" pitchFamily="18" charset="0"/>
              </a:rPr>
              <a:t>развивать ловкость,   выносливость и координацию движений  в процессе упражнений с мячом.</a:t>
            </a:r>
          </a:p>
          <a:p>
            <a:pPr marL="450000" indent="4500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>
                <a:cs typeface="Times New Roman" pitchFamily="18" charset="0"/>
              </a:rPr>
              <a:t>обеспечить эффективную социализацию ребенка в дошкольной образовательной организации;</a:t>
            </a:r>
          </a:p>
          <a:p>
            <a:pPr marL="450000" indent="4500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>
                <a:cs typeface="Times New Roman" pitchFamily="18" charset="0"/>
              </a:rPr>
              <a:t>обогатить представление родителей о сенсорном развитии детей.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253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2531" name="Picture 2" descr="C:\Users\Yulia\Desktop\579d7b5266ac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3016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476375" y="2205038"/>
            <a:ext cx="6191250" cy="19383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НОВИЗНА: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cs typeface="Times New Roman" pitchFamily="18" charset="0"/>
              </a:rPr>
              <a:t>	Использование  образовательных проектов, способствующих повышению качества, доступности и эффективности образования в условиях сельского ДОУ.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/>
          </a:p>
        </p:txBody>
      </p:sp>
      <p:pic>
        <p:nvPicPr>
          <p:cNvPr id="23555" name="Picture 2" descr="C:\Users\Yulia\Desktop\579d7b5266ac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827088" y="1687513"/>
            <a:ext cx="6481762" cy="1754187"/>
          </a:xfrm>
          <a:prstGeom prst="rect">
            <a:avLst/>
          </a:prstGeom>
        </p:spPr>
        <p:txBody>
          <a:bodyPr>
            <a:spAutoFit/>
          </a:bodyPr>
          <a:lstStyle/>
          <a:p>
            <a:pPr marL="540000" indent="4500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Ожидаемые результаты от работы с детьми:</a:t>
            </a:r>
          </a:p>
          <a:p>
            <a:pPr marL="540000" indent="4500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>
                <a:cs typeface="Times New Roman" pitchFamily="18" charset="0"/>
              </a:rPr>
              <a:t> положительная динамика в  сенсорном развитии;</a:t>
            </a:r>
          </a:p>
          <a:p>
            <a:pPr marL="540000" indent="4500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>
                <a:cs typeface="Times New Roman" pitchFamily="18" charset="0"/>
              </a:rPr>
              <a:t>обеспечение двигательной активности;</a:t>
            </a:r>
          </a:p>
          <a:p>
            <a:pPr marL="540000" indent="4500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>
                <a:cs typeface="Times New Roman" pitchFamily="18" charset="0"/>
              </a:rPr>
              <a:t>дети научатся играть в дидактические игры с мячом;</a:t>
            </a:r>
          </a:p>
          <a:p>
            <a:pPr marL="540000" indent="4500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>
                <a:cs typeface="Times New Roman" pitchFamily="18" charset="0"/>
              </a:rPr>
              <a:t>обеспечить эффективную социализацию ребенка в дошкольной образовательной организации.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00113" y="3632200"/>
            <a:ext cx="6696075" cy="20320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540000" indent="4500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Ожидаемые результаты от работы с родителями:</a:t>
            </a:r>
          </a:p>
          <a:p>
            <a:pPr marL="540000" indent="4500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>
                <a:cs typeface="Times New Roman" pitchFamily="18" charset="0"/>
              </a:rPr>
              <a:t>формирование родительской культуры в области воспитания и развития ребенка раннего возраста;</a:t>
            </a:r>
          </a:p>
          <a:p>
            <a:pPr marL="540000" indent="4500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>
                <a:cs typeface="Times New Roman" pitchFamily="18" charset="0"/>
              </a:rPr>
              <a:t>родители научатся создавать дома условия для  игр по сенсорному развитию ребёнка;</a:t>
            </a:r>
          </a:p>
          <a:p>
            <a:pPr marL="540000" indent="4500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dirty="0">
                <a:cs typeface="Times New Roman" pitchFamily="18" charset="0"/>
              </a:rPr>
              <a:t>родители будут заинтересованы в дальнейшем развитии своих детей.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132138" y="1055688"/>
            <a:ext cx="3427412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Ожидаемый результат: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398</Words>
  <Application>Microsoft Office PowerPoint</Application>
  <PresentationFormat>Экран (4:3)</PresentationFormat>
  <Paragraphs>115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АКТУАЛЬНОСТЬ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Работа для мамочек в декрете</dc:title>
  <dc:creator>Юля</dc:creator>
  <cp:lastModifiedBy>Таня</cp:lastModifiedBy>
  <cp:revision>29</cp:revision>
  <dcterms:created xsi:type="dcterms:W3CDTF">2015-10-17T19:53:00Z</dcterms:created>
  <dcterms:modified xsi:type="dcterms:W3CDTF">2017-06-16T11:41:16Z</dcterms:modified>
</cp:coreProperties>
</file>