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05" r:id="rId3"/>
    <p:sldId id="316" r:id="rId4"/>
    <p:sldId id="319" r:id="rId5"/>
    <p:sldId id="317" r:id="rId6"/>
    <p:sldId id="323" r:id="rId7"/>
    <p:sldId id="322" r:id="rId8"/>
    <p:sldId id="324" r:id="rId9"/>
    <p:sldId id="321" r:id="rId10"/>
    <p:sldId id="315" r:id="rId11"/>
    <p:sldId id="312" r:id="rId12"/>
    <p:sldId id="313" r:id="rId13"/>
    <p:sldId id="314" r:id="rId14"/>
    <p:sldId id="320" r:id="rId15"/>
    <p:sldId id="310" r:id="rId16"/>
    <p:sldId id="283" r:id="rId17"/>
    <p:sldId id="284" r:id="rId18"/>
    <p:sldId id="326" r:id="rId19"/>
    <p:sldId id="303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8"/>
          <c:cat>
            <c:strRef>
              <c:f>Лист1!$A$2:$A$5</c:f>
              <c:strCache>
                <c:ptCount val="4"/>
                <c:pt idx="0">
                  <c:v> высокий </c:v>
                </c:pt>
                <c:pt idx="1">
                  <c:v> выше среднего</c:v>
                </c:pt>
                <c:pt idx="2">
                  <c:v> средний</c:v>
                </c:pt>
                <c:pt idx="3">
                  <c:v> 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8"/>
          <c:cat>
            <c:strRef>
              <c:f>Лист1!$A$2:$A$5</c:f>
              <c:strCache>
                <c:ptCount val="4"/>
                <c:pt idx="0">
                  <c:v> высокий </c:v>
                </c:pt>
                <c:pt idx="1">
                  <c:v> выше среднего</c:v>
                </c:pt>
                <c:pt idx="2">
                  <c:v> средний</c:v>
                </c:pt>
                <c:pt idx="3">
                  <c:v> 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D73B-569C-4A5C-9521-985B906B9C8C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28E6B-FB26-47BE-95AC-28C7552B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28E6B-FB26-47BE-95AC-28C7552BBB4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фоны и шаблоны\691208225665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955D-052E-431D-943C-68D107FA60B8}" type="datetimeFigureOut">
              <a:rPr lang="ru-RU"/>
              <a:pPr>
                <a:defRPr/>
              </a:pPr>
              <a:t>16.06.2017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606A-C967-456B-ADB8-A674F2C65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1245-354D-4D34-BDB8-5D2538627CFB}" type="datetimeFigureOut">
              <a:rPr lang="ru-RU"/>
              <a:pPr>
                <a:defRPr/>
              </a:pPr>
              <a:t>16.06.2017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62B5-8153-4A32-A796-7DA059C9E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2673-65D0-4BCD-BD09-50F51601C51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2714620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67744" y="2276872"/>
            <a:ext cx="44644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проект                                         «Ступенька к школе»                                                      как средство повышения качества, доступности и эффективности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предшкольной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подготовки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67631" y="188640"/>
            <a:ext cx="6408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cs typeface="Times New Roman" pitchFamily="18" charset="0"/>
              </a:rPr>
              <a:t> Муниципальный фестиваль «Творческий </a:t>
            </a:r>
            <a:r>
              <a:rPr lang="ru-RU" sz="1600" b="1" dirty="0" err="1" smtClean="0">
                <a:cs typeface="Times New Roman" pitchFamily="18" charset="0"/>
              </a:rPr>
              <a:t>потенциал-истоки</a:t>
            </a:r>
            <a:r>
              <a:rPr lang="ru-RU" sz="1600" b="1" dirty="0" smtClean="0"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Конкурс педагогического мастерства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07905" y="6165304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cs typeface="Times New Roman" pitchFamily="18" charset="0"/>
              </a:rPr>
              <a:t> Евдотьева Н.С., воспитатель МБДОУ детский сад « Солнышко» с.Новенькое   </a:t>
            </a:r>
            <a:endParaRPr lang="ru-RU" sz="1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ee88930dcd6aa1bbe26a5a8970437761&amp;n=33&amp;h=215&amp;w=2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2819400" cy="2047876"/>
          </a:xfrm>
          <a:prstGeom prst="rect">
            <a:avLst/>
          </a:prstGeom>
          <a:noFill/>
        </p:spPr>
      </p:pic>
      <p:pic>
        <p:nvPicPr>
          <p:cNvPr id="1028" name="Picture 4" descr="http://www.combook.ru/imgrab/0045/97858941598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0"/>
            <a:ext cx="2000250" cy="2924176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c837e3902629a446f6d9a0f0bbb50e05&amp;n=33&amp;h=215&amp;w=2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0"/>
            <a:ext cx="2978274" cy="2623940"/>
          </a:xfrm>
          <a:prstGeom prst="rect">
            <a:avLst/>
          </a:prstGeom>
          <a:noFill/>
        </p:spPr>
      </p:pic>
      <p:sp>
        <p:nvSpPr>
          <p:cNvPr id="1032" name="AutoShape 8" descr="http://daina-vova.ru/photos/igry-logicheskie-poznavatelnye-besplatnye-dlya-detey-7-ktn-1019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daina-vova.ru/photos/igry-logicheskie-poznavatelnye-besplatnye-dlya-detey-7-ktn-1019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daina-vova.ru/photos/igry-logicheskie-poznavatelnye-besplatnye-dlya-detey-7-ktn-1019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daina-vova.ru/photos/igry-logicheskie-poznavatelnye-besplatnye-dlya-detey-7-ktn-1019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daina-vova.ru/photos/igry-logicheskie-poznavatelnye-besplatnye-dlya-detey-7-ktn-1019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daina-vova.ru/photos/igry-logicheskie-poznavatelnye-besplatnye-dlya-detey-7-ktn-1019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im0-tub-ru.yandex.net/i?id=48d2ff05a7704b8f08ae7817815a530b&amp;n=33&amp;h=215&amp;w=2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76872"/>
            <a:ext cx="3059832" cy="2448272"/>
          </a:xfrm>
          <a:prstGeom prst="rect">
            <a:avLst/>
          </a:prstGeom>
          <a:noFill/>
        </p:spPr>
      </p:pic>
      <p:pic>
        <p:nvPicPr>
          <p:cNvPr id="1046" name="Picture 22" descr="https://im0-tub-ru.yandex.net/i?id=c586a56026d2eb246209169733bd8dbf&amp;n=33&amp;h=215&amp;w=28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00800" y="4437112"/>
            <a:ext cx="2743200" cy="2160240"/>
          </a:xfrm>
          <a:prstGeom prst="rect">
            <a:avLst/>
          </a:prstGeom>
          <a:noFill/>
        </p:spPr>
      </p:pic>
      <p:pic>
        <p:nvPicPr>
          <p:cNvPr id="1050" name="Picture 26" descr="http://cdn.e96.ru/assets/images/catalog/kids/nastol_nye_igry/329793/329793_56962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507849">
            <a:off x="2802404" y="2388847"/>
            <a:ext cx="3456076" cy="2709071"/>
          </a:xfrm>
          <a:prstGeom prst="rect">
            <a:avLst/>
          </a:prstGeom>
          <a:noFill/>
        </p:spPr>
      </p:pic>
      <p:pic>
        <p:nvPicPr>
          <p:cNvPr id="1052" name="Picture 28" descr="https://read.nohoho.ru/sites/read.nohoho.ru/files/cbd007f8bbabf8d658845c84452b775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509120"/>
            <a:ext cx="3253482" cy="2348880"/>
          </a:xfrm>
          <a:prstGeom prst="rect">
            <a:avLst/>
          </a:prstGeom>
          <a:noFill/>
        </p:spPr>
      </p:pic>
      <p:pic>
        <p:nvPicPr>
          <p:cNvPr id="1054" name="Picture 30" descr="http://www.1000dosok.ru/s/11-03-8878270_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94720" y="0"/>
            <a:ext cx="3149280" cy="2286026"/>
          </a:xfrm>
          <a:prstGeom prst="rect">
            <a:avLst/>
          </a:prstGeom>
          <a:noFill/>
        </p:spPr>
      </p:pic>
      <p:pic>
        <p:nvPicPr>
          <p:cNvPr id="1056" name="Picture 32" descr="http://tip10.info/wp-content/uploads/2017/01/f3e3424f3ebe0fc557ddf7b18651a5d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3848" y="4512285"/>
            <a:ext cx="3096344" cy="2345715"/>
          </a:xfrm>
          <a:prstGeom prst="rect">
            <a:avLst/>
          </a:prstGeom>
          <a:noFill/>
        </p:spPr>
      </p:pic>
      <p:pic>
        <p:nvPicPr>
          <p:cNvPr id="1058" name="Picture 34" descr="https://im0-tub-ru.yandex.net/i?id=1d2b4fc8861bcb50f55c0803ab2d276f&amp;n=33&amp;h=215&amp;w=29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24600" y="2204864"/>
            <a:ext cx="2819400" cy="2047876"/>
          </a:xfrm>
          <a:prstGeom prst="rect">
            <a:avLst/>
          </a:prstGeom>
          <a:noFill/>
        </p:spPr>
      </p:pic>
      <p:pic>
        <p:nvPicPr>
          <p:cNvPr id="1062" name="Picture 38" descr="https://im0-tub-ru.yandex.net/i?id=b6a32eb02b68ff17d540a4b8e2801309&amp;n=33&amp;h=215&amp;w=29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27984" y="2924944"/>
            <a:ext cx="2819400" cy="226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0-tub-ru.yandex.net/i?id=fa58afa933446c501d8fffa2057d9693&amp;n=33&amp;h=215&amp;w=3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76550" cy="2132856"/>
          </a:xfrm>
          <a:prstGeom prst="rect">
            <a:avLst/>
          </a:prstGeom>
          <a:noFill/>
        </p:spPr>
      </p:pic>
      <p:pic>
        <p:nvPicPr>
          <p:cNvPr id="12292" name="Picture 4" descr="http://www.uznaiki.ru/Knigi_dlya_detej/Detskaya_razvivayushhaya_literatura/images/Razvivaem-mishlenie-%28978-5-389-03997-1%29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88640"/>
            <a:ext cx="4283968" cy="2880320"/>
          </a:xfrm>
          <a:prstGeom prst="rect">
            <a:avLst/>
          </a:prstGeom>
          <a:noFill/>
        </p:spPr>
      </p:pic>
      <p:pic>
        <p:nvPicPr>
          <p:cNvPr id="12294" name="Picture 6" descr="https://im0-tub-ru.yandex.net/i?id=910bdc43e886d75b1d30c8190f62b1ca&amp;n=33&amp;h=215&amp;w=2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810124"/>
            <a:ext cx="2771775" cy="2047876"/>
          </a:xfrm>
          <a:prstGeom prst="rect">
            <a:avLst/>
          </a:prstGeom>
          <a:noFill/>
        </p:spPr>
      </p:pic>
      <p:pic>
        <p:nvPicPr>
          <p:cNvPr id="12298" name="Picture 10" descr="http://img2.labirint.ru/books/555574/scrn_big_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3717032"/>
            <a:ext cx="2664295" cy="3140968"/>
          </a:xfrm>
          <a:prstGeom prst="rect">
            <a:avLst/>
          </a:prstGeom>
          <a:noFill/>
        </p:spPr>
      </p:pic>
      <p:sp>
        <p:nvSpPr>
          <p:cNvPr id="12300" name="AutoShape 12" descr="http://timetogame.ru/photos/zadaniya-v-kartinkah-dlya-razvitiya-logicheskogo-myshleniya-dlya-detey-6-let-4528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://timetogame.ru/photos/zadaniya-v-kartinkah-dlya-razvitiya-logicheskogo-myshleniya-dlya-detey-6-let-4528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4" name="AutoShape 16" descr="http://timetogame.ru/photos/zadaniya-v-kartinkah-dlya-razvitiya-logicheskogo-myshleniya-dlya-detey-6-let-4528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6" name="Picture 18" descr="http://www.alexpsy03.ru/files/images/ptp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0"/>
            <a:ext cx="2372907" cy="3068960"/>
          </a:xfrm>
          <a:prstGeom prst="rect">
            <a:avLst/>
          </a:prstGeom>
          <a:noFill/>
        </p:spPr>
      </p:pic>
      <p:pic>
        <p:nvPicPr>
          <p:cNvPr id="12308" name="Picture 20" descr="http://3.bp.blogspot.com/-F-95dk8C7FE/Uj1fPynD0nI/AAAAAAAAAd0/_6hoxq63FFs/s1600/7FeC_kazw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916832"/>
            <a:ext cx="2339752" cy="3168352"/>
          </a:xfrm>
          <a:prstGeom prst="rect">
            <a:avLst/>
          </a:prstGeom>
          <a:noFill/>
        </p:spPr>
      </p:pic>
      <p:pic>
        <p:nvPicPr>
          <p:cNvPr id="12310" name="Picture 22" descr="http://img0.liveinternet.ru/images/attach/c/8/100/110/100110460_a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3768" y="2132856"/>
            <a:ext cx="2304256" cy="3088683"/>
          </a:xfrm>
          <a:prstGeom prst="rect">
            <a:avLst/>
          </a:prstGeom>
          <a:noFill/>
        </p:spPr>
      </p:pic>
      <p:pic>
        <p:nvPicPr>
          <p:cNvPr id="12312" name="Picture 24" descr="https://im0-tub-ru.yandex.net/i?id=6018f9fca6e3cf17797c616331fd6c15&amp;n=33&amp;h=215&amp;w=28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95528" y="2852936"/>
            <a:ext cx="4248472" cy="2016224"/>
          </a:xfrm>
          <a:prstGeom prst="rect">
            <a:avLst/>
          </a:prstGeom>
          <a:noFill/>
        </p:spPr>
      </p:pic>
      <p:pic>
        <p:nvPicPr>
          <p:cNvPr id="12314" name="Picture 26" descr="http://img1.liveinternet.ru/images/attach/c/8/100/110/100110673_a5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91680" y="4440119"/>
            <a:ext cx="1816865" cy="2417881"/>
          </a:xfrm>
          <a:prstGeom prst="rect">
            <a:avLst/>
          </a:prstGeom>
          <a:noFill/>
        </p:spPr>
      </p:pic>
      <p:pic>
        <p:nvPicPr>
          <p:cNvPr id="15" name="Picture 8" descr="http://img.mamochka-talk.ru/images_mama_talk/help/00003/KULIYCs2uG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940152" y="4293096"/>
            <a:ext cx="3203848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t.stranamam.ru/data/cache/2015jul/21/16/16712389_40573thumb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0"/>
            <a:ext cx="4419600" cy="5810251"/>
          </a:xfrm>
          <a:prstGeom prst="rect">
            <a:avLst/>
          </a:prstGeom>
          <a:noFill/>
        </p:spPr>
      </p:pic>
      <p:sp>
        <p:nvSpPr>
          <p:cNvPr id="13318" name="AutoShape 6" descr="http://blogsmith.ru/photos/igry-dlya-malenkih-detey-uchus-chitat-dlya-5-led-3607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://blogsmith.ru/photos/igry-dlya-malenkih-detey-uchus-chitat-dlya-5-led-3607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http://edu-toys.ru/pic/874c47658ed1bdd8f78e491fc98474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7616" y="0"/>
            <a:ext cx="3456384" cy="4968552"/>
          </a:xfrm>
          <a:prstGeom prst="rect">
            <a:avLst/>
          </a:prstGeom>
          <a:noFill/>
        </p:spPr>
      </p:pic>
      <p:pic>
        <p:nvPicPr>
          <p:cNvPr id="13324" name="Picture 12" descr="https://im0-tub-ru.yandex.net/i?id=f6088e45a12c207905e6b35a7d315abe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2477026"/>
            <a:ext cx="2987824" cy="4380974"/>
          </a:xfrm>
          <a:prstGeom prst="rect">
            <a:avLst/>
          </a:prstGeom>
          <a:noFill/>
        </p:spPr>
      </p:pic>
      <p:pic>
        <p:nvPicPr>
          <p:cNvPr id="13326" name="Picture 14" descr="http://dot-pic.ru/images/255744_raskraski-so-stihami-po-sloga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2687344"/>
            <a:ext cx="2975719" cy="4170656"/>
          </a:xfrm>
          <a:prstGeom prst="rect">
            <a:avLst/>
          </a:prstGeom>
          <a:noFill/>
        </p:spPr>
      </p:pic>
      <p:pic>
        <p:nvPicPr>
          <p:cNvPr id="13328" name="Picture 16" descr="https://im0-tub-ru.yandex.net/i?id=f49a491a1473520a7a3129baafa2c4ff&amp;n=33&amp;h=215&amp;w=16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3313" y="3356992"/>
            <a:ext cx="2560687" cy="3501008"/>
          </a:xfrm>
          <a:prstGeom prst="rect">
            <a:avLst/>
          </a:prstGeom>
          <a:noFill/>
        </p:spPr>
      </p:pic>
      <p:pic>
        <p:nvPicPr>
          <p:cNvPr id="13330" name="Picture 18" descr="https://im0-tub-ru.yandex.net/i?id=0e172307fe2c2fc82d440337e23ed0f3&amp;n=33&amp;h=215&amp;w=16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39952" y="4365104"/>
            <a:ext cx="1872208" cy="2492896"/>
          </a:xfrm>
          <a:prstGeom prst="rect">
            <a:avLst/>
          </a:prstGeom>
          <a:noFill/>
        </p:spPr>
      </p:pic>
      <p:pic>
        <p:nvPicPr>
          <p:cNvPr id="11" name="Рисунок 10" descr="http://img-fotki.yandex.ru/get/4128/102699435.817/0_9f4ef_d381c657_XL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35896" y="0"/>
            <a:ext cx="2742041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im0-tub-ru.yandex.net/i?id=e83ad5e01903b1c11fe52d0ddefb2332&amp;n=33&amp;h=215&amp;w=16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0232" y="1556792"/>
            <a:ext cx="2483768" cy="2852936"/>
          </a:xfrm>
          <a:prstGeom prst="rect">
            <a:avLst/>
          </a:prstGeom>
          <a:noFill/>
        </p:spPr>
      </p:pic>
      <p:pic>
        <p:nvPicPr>
          <p:cNvPr id="13332" name="Picture 20" descr="https://im0-tub-ru.yandex.net/i?id=5d5444b778e01be250349d4d72c51a8d&amp;n=33&amp;h=215&amp;w=21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87824" y="4810124"/>
            <a:ext cx="2047875" cy="2047876"/>
          </a:xfrm>
          <a:prstGeom prst="rect">
            <a:avLst/>
          </a:prstGeom>
          <a:noFill/>
        </p:spPr>
      </p:pic>
      <p:pic>
        <p:nvPicPr>
          <p:cNvPr id="13314" name="Picture 2" descr="https://im0-tub-ru.yandex.net/i?id=bcaefb27313b517346af6d4563055b5b&amp;n=33&amp;h=215&amp;w=32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3635896" cy="2839964"/>
          </a:xfrm>
          <a:prstGeom prst="rect">
            <a:avLst/>
          </a:prstGeom>
          <a:noFill/>
        </p:spPr>
      </p:pic>
      <p:pic>
        <p:nvPicPr>
          <p:cNvPr id="2" name="Picture 4" descr="http://s56.radikal.ru/i152/1202/ce/4c0388092b7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660107" y="2276873"/>
            <a:ext cx="439105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://daina-vova.ru/photos/metodicheskie-posobiya-dlya-detskogo-sada-po-programme-veraksy-v-sootvetstvii-s-fgos-103045-large.jpg"/>
          <p:cNvSpPr>
            <a:spLocks noChangeAspect="1" noChangeArrowheads="1"/>
          </p:cNvSpPr>
          <p:nvPr/>
        </p:nvSpPr>
        <p:spPr bwMode="auto">
          <a:xfrm>
            <a:off x="155575" y="-3070225"/>
            <a:ext cx="8543925" cy="6410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://daina-vova.ru/photos/metodicheskie-posobiya-dlya-detskogo-sada-po-programme-veraksy-v-sootvetstvii-s-fgos-103045-large.jpg"/>
          <p:cNvSpPr>
            <a:spLocks noChangeAspect="1" noChangeArrowheads="1"/>
          </p:cNvSpPr>
          <p:nvPr/>
        </p:nvSpPr>
        <p:spPr bwMode="auto">
          <a:xfrm>
            <a:off x="155575" y="-3070225"/>
            <a:ext cx="8543925" cy="6410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://daina-vova.ru/photos/metodicheskie-posobiya-dlya-detskogo-sada-po-programme-veraksy-v-sootvetstvii-s-fgos-103045-large.jpg"/>
          <p:cNvSpPr>
            <a:spLocks noChangeAspect="1" noChangeArrowheads="1"/>
          </p:cNvSpPr>
          <p:nvPr/>
        </p:nvSpPr>
        <p:spPr bwMode="auto">
          <a:xfrm>
            <a:off x="155575" y="-3070225"/>
            <a:ext cx="8543925" cy="6410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://daina-vova.ru/photos/metodicheskie-posobiya-dlya-detskogo-sada-po-programme-veraksy-v-sootvetstvii-s-fgos-103045-large.jpg"/>
          <p:cNvSpPr>
            <a:spLocks noChangeAspect="1" noChangeArrowheads="1"/>
          </p:cNvSpPr>
          <p:nvPr/>
        </p:nvSpPr>
        <p:spPr bwMode="auto">
          <a:xfrm>
            <a:off x="155575" y="-3070225"/>
            <a:ext cx="8543925" cy="6410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&amp;mcy;&amp;acy;&amp;tcy;&amp;iecy;&amp;mcy;&amp;acy;&amp;tcy;&amp;icy;&amp;chcy;&amp;iecy;&amp;scy;&amp;kcy;&amp;icy;&amp;iecy; &amp;zcy;&amp;acy;&amp;dcy;&amp;acy;&amp;ncy;&amp;icy;&amp;yacy; &amp;vcy; &amp;kcy;&amp;acy;&amp;rcy;&amp;tcy;&amp;icy;&amp;ncy;&amp;kcy;&amp;acy;&amp;kh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15000" cy="2857500"/>
          </a:xfrm>
          <a:prstGeom prst="rect">
            <a:avLst/>
          </a:prstGeom>
          <a:noFill/>
        </p:spPr>
      </p:pic>
      <p:pic>
        <p:nvPicPr>
          <p:cNvPr id="14340" name="Picture 4" descr="http://st.stranamam.ru/data/cache/2013jan/22/13/7014368_34463nothumb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9704" y="0"/>
            <a:ext cx="2664296" cy="3767315"/>
          </a:xfrm>
          <a:prstGeom prst="rect">
            <a:avLst/>
          </a:prstGeom>
          <a:noFill/>
        </p:spPr>
      </p:pic>
      <p:pic>
        <p:nvPicPr>
          <p:cNvPr id="14342" name="Picture 6" descr="http://st.stranamam.ru/data/cache/2013jan/22/12/7014352_212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32856"/>
            <a:ext cx="2346035" cy="3151460"/>
          </a:xfrm>
          <a:prstGeom prst="rect">
            <a:avLst/>
          </a:prstGeom>
          <a:noFill/>
        </p:spPr>
      </p:pic>
      <p:pic>
        <p:nvPicPr>
          <p:cNvPr id="14344" name="Picture 8" descr="http://st.stranamam.ru/data/cache/2013jan/22/12/7014353_30006nothumb5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2780928"/>
            <a:ext cx="2932701" cy="3923954"/>
          </a:xfrm>
          <a:prstGeom prst="rect">
            <a:avLst/>
          </a:prstGeom>
          <a:noFill/>
        </p:spPr>
      </p:pic>
      <p:pic>
        <p:nvPicPr>
          <p:cNvPr id="14346" name="Picture 10" descr="&amp;Pcy;&amp;ocy;&amp;dcy;&amp;gcy;&amp;ocy;&amp;tcy;&amp;ocy;&amp;vcy;&amp;kcy;&amp;acy; &amp;kcy; &amp;shcy;&amp;kcy;&amp;ocy;&amp;lcy;&amp;iecy;. &amp;Mcy;&amp;acy;&amp;tcy;&amp;iecy;&amp;mcy;&amp;acy;&amp;tcy;&amp;icy;&amp;kcy;&amp;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696" y="2924944"/>
            <a:ext cx="2666745" cy="3573439"/>
          </a:xfrm>
          <a:prstGeom prst="rect">
            <a:avLst/>
          </a:prstGeom>
          <a:noFill/>
        </p:spPr>
      </p:pic>
      <p:pic>
        <p:nvPicPr>
          <p:cNvPr id="14348" name="Picture 12" descr="http://pochemu4ka.ru/_ld/33/333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23162" y="3501008"/>
            <a:ext cx="2220838" cy="3168352"/>
          </a:xfrm>
          <a:prstGeom prst="rect">
            <a:avLst/>
          </a:prstGeom>
          <a:noFill/>
        </p:spPr>
      </p:pic>
      <p:pic>
        <p:nvPicPr>
          <p:cNvPr id="14350" name="Picture 14" descr="http://pochemu4ka.ru/_ld/33/333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064" y="0"/>
            <a:ext cx="1644774" cy="2420888"/>
          </a:xfrm>
          <a:prstGeom prst="rect">
            <a:avLst/>
          </a:prstGeom>
          <a:noFill/>
        </p:spPr>
      </p:pic>
      <p:pic>
        <p:nvPicPr>
          <p:cNvPr id="14352" name="Picture 16" descr="http://pochemu4ka.ru/_ld/33/336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653136"/>
            <a:ext cx="1907704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 сад\SAM_177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083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фото сад\SAM_177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0"/>
            <a:ext cx="2896552" cy="216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сад\SAM_177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4653136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овая папка (2)\Фото225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188640"/>
            <a:ext cx="2234764" cy="228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Новая папка (2)\Фото224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4842037"/>
            <a:ext cx="2520280" cy="182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фото сад\SAM_181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2276873"/>
            <a:ext cx="338841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Женечка\Desktop\posobiya-dlya-detey-s-primeneniem-svetodiodov-85929-larg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2348880"/>
            <a:ext cx="2555776" cy="2080283"/>
          </a:xfrm>
          <a:prstGeom prst="rect">
            <a:avLst/>
          </a:prstGeom>
          <a:noFill/>
        </p:spPr>
      </p:pic>
      <p:pic>
        <p:nvPicPr>
          <p:cNvPr id="11" name="Picture 2" descr="https://im0-tub-ru.yandex.net/i?id=fc72352a619da3b76d4b1cd1e4633f2e&amp;n=33&amp;h=215&amp;w=32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512" y="4581128"/>
            <a:ext cx="3040063" cy="2047876"/>
          </a:xfrm>
          <a:prstGeom prst="rect">
            <a:avLst/>
          </a:prstGeom>
          <a:noFill/>
        </p:spPr>
      </p:pic>
      <p:pic>
        <p:nvPicPr>
          <p:cNvPr id="12" name="Picture 4" descr="https://im0-tub-ru.yandex.net/i?id=45207dd3fa05cf990e525ca17b3b8ddd&amp;n=33&amp;h=215&amp;w=3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8523" y="2636912"/>
            <a:ext cx="2625477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myshared.ru/6/610478/slide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8543925" cy="641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857250" y="285750"/>
            <a:ext cx="7451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 i="1" dirty="0" smtClean="0">
                <a:solidFill>
                  <a:srgbClr val="A50021"/>
                </a:solidFill>
                <a:cs typeface="Times New Roman" pitchFamily="18" charset="0"/>
              </a:rPr>
              <a:t> </a:t>
            </a:r>
            <a:endParaRPr lang="ru-RU" b="1" i="1" dirty="0">
              <a:solidFill>
                <a:srgbClr val="A50021"/>
              </a:solidFill>
            </a:endParaRPr>
          </a:p>
        </p:txBody>
      </p:sp>
      <p:pic>
        <p:nvPicPr>
          <p:cNvPr id="12294" name="Picture 6" descr="C:\Users\STAR\Desktop\Материал на обл. конкурс ГИБДД\Информация для участия в Акции\DSC037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18909">
            <a:off x="2104146" y="3566436"/>
            <a:ext cx="2927558" cy="1876391"/>
          </a:xfrm>
          <a:prstGeom prst="rect">
            <a:avLst/>
          </a:prstGeom>
          <a:noFill/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80270">
            <a:off x="5961082" y="2907014"/>
            <a:ext cx="2844728" cy="184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5085184"/>
            <a:ext cx="2692161" cy="15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0" y="188640"/>
            <a:ext cx="874846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принципы организации работы с семьей: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открытость детского сада для семьи (каждому родителю обеспечивается возможность знать и видеть, как живет и развивается его ребенок);</a:t>
            </a:r>
          </a:p>
          <a:p>
            <a:pPr algn="just" eaLnBrk="0" hangingPunct="0">
              <a:buFontTx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педагогов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воспитании детей;</a:t>
            </a:r>
          </a:p>
          <a:p>
            <a:pPr algn="just"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отсутствие формализма в организации работы с семьей;</a:t>
            </a:r>
          </a:p>
          <a:p>
            <a:pPr algn="just"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активной развивающей среды, обеспечивающей </a:t>
            </a:r>
          </a:p>
          <a:p>
            <a:pPr algn="just"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единые подходы к развитию личности в семье и детском </a:t>
            </a:r>
          </a:p>
          <a:p>
            <a:pPr algn="just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коллективе;</a:t>
            </a:r>
          </a:p>
          <a:p>
            <a:pPr algn="just"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выявление общих и частных проблем в воспитании и </a:t>
            </a:r>
          </a:p>
          <a:p>
            <a:pPr algn="just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развитии ребенка.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34499">
            <a:off x="4949419" y="4767572"/>
            <a:ext cx="2620194" cy="196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438791" y="-33010"/>
            <a:ext cx="2664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A50021"/>
                </a:solidFill>
                <a:cs typeface="Times New Roman" pitchFamily="18" charset="0"/>
              </a:rPr>
              <a:t> </a:t>
            </a:r>
            <a:endParaRPr lang="ru-RU" sz="2800" i="1" dirty="0">
              <a:solidFill>
                <a:srgbClr val="A50021"/>
              </a:solidFill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0" y="4762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7170" name="Picture 2" descr="https://im0-tub-ru.yandex.net/i?id=9e6f86791d4e2275bd486b85c9b08151&amp;n=33&amp;h=215&amp;w=2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2733675" cy="2047876"/>
          </a:xfrm>
          <a:prstGeom prst="rect">
            <a:avLst/>
          </a:prstGeom>
          <a:noFill/>
        </p:spPr>
      </p:pic>
      <p:pic>
        <p:nvPicPr>
          <p:cNvPr id="7172" name="Picture 4" descr="http://www.ruffnews.ru/static/images/2016/03/30/0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9130" y="2348880"/>
            <a:ext cx="2914870" cy="2132856"/>
          </a:xfrm>
          <a:prstGeom prst="rect">
            <a:avLst/>
          </a:prstGeom>
          <a:noFill/>
        </p:spPr>
      </p:pic>
      <p:pic>
        <p:nvPicPr>
          <p:cNvPr id="7173" name="Picture 5" descr="C:\Users\Женечка\Desktop\detsad-195319-13949706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484784"/>
            <a:ext cx="2808312" cy="2028814"/>
          </a:xfrm>
          <a:prstGeom prst="rect">
            <a:avLst/>
          </a:prstGeom>
          <a:noFill/>
        </p:spPr>
      </p:pic>
      <p:pic>
        <p:nvPicPr>
          <p:cNvPr id="8" name="Picture 2" descr="http://scnew.ucoz.ru/images/schoo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32656"/>
            <a:ext cx="2832970" cy="187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cnew.ucoz.ru/foto1/pz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25" y="332656"/>
            <a:ext cx="3000375" cy="18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437112"/>
            <a:ext cx="867645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 сотрудничества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ДОУ и школы.</a:t>
            </a:r>
          </a:p>
          <a:p>
            <a:pPr algn="just" eaLnBrk="0" hangingPunct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школе;</a:t>
            </a:r>
          </a:p>
          <a:p>
            <a:pPr algn="just"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естественности перехода из детского сада в школу;</a:t>
            </a:r>
          </a:p>
          <a:p>
            <a:pPr algn="just"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углубление интереса к жизни в школе;</a:t>
            </a:r>
          </a:p>
          <a:p>
            <a:pPr algn="just"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единства воспитательного влияния школы и семьи, помощь семьи в новой ситуации, возникающей при поступлении ребенка в школу.      </a:t>
            </a:r>
            <a:r>
              <a:rPr lang="ru-RU" b="1" i="1" dirty="0">
                <a:solidFill>
                  <a:srgbClr val="0000CC"/>
                </a:solidFill>
                <a:cs typeface="Times New Roman" pitchFamily="18" charset="0"/>
              </a:rPr>
              <a:t> 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           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/>
          </p:cNvSpPr>
          <p:nvPr/>
        </p:nvSpPr>
        <p:spPr>
          <a:xfrm>
            <a:off x="0" y="277813"/>
            <a:ext cx="8686800" cy="6309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Результаты анализа уровня  готовности   к обучению в школе      по состоянию на 1 .03.2017 года</a:t>
            </a:r>
            <a:endParaRPr lang="ru-RU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99592" y="2852936"/>
          <a:ext cx="672040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397001"/>
          <a:ext cx="8064895" cy="1383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/>
                <a:gridCol w="1656184"/>
                <a:gridCol w="1656184"/>
                <a:gridCol w="1368152"/>
                <a:gridCol w="1440158"/>
              </a:tblGrid>
              <a:tr h="527769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обследуемых детей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готовности к обучению в школе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079">
                <a:tc>
                  <a:txBody>
                    <a:bodyPr/>
                    <a:lstStyle/>
                    <a:p>
                      <a:pPr algn="ctr"/>
                      <a:endParaRPr lang="ru-RU" sz="1200" i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Выше среднего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280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B071-3252-481D-A167-2CD1BB76B15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620688"/>
            <a:ext cx="5040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66"/>
                </a:solidFill>
              </a:rPr>
              <a:t>1.Сюжетно-ролевые игры, в частности, игра «В школу».</a:t>
            </a:r>
            <a:endParaRPr lang="ru-RU" sz="2000" dirty="0" smtClean="0">
              <a:solidFill>
                <a:srgbClr val="000066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4.Рассматривание картины по школьной тематике.</a:t>
            </a:r>
            <a:endParaRPr lang="ru-RU" sz="2000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0066"/>
                </a:solidFill>
              </a:rPr>
              <a:t>5.Чтение и анализ детской художественной  литературы о школьной жизни, заучивание стихов.</a:t>
            </a:r>
            <a:endParaRPr lang="ru-RU" sz="2000" dirty="0" smtClean="0">
              <a:solidFill>
                <a:srgbClr val="000066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6.Рисование на темы: «Моя школа», «Мои впечатления от экскурсии в школу».</a:t>
            </a:r>
            <a:endParaRPr lang="ru-RU" sz="2000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0066"/>
                </a:solidFill>
              </a:rPr>
              <a:t>7.Беседы, рассказы взрослых о своей учебе и любимых учителях.</a:t>
            </a:r>
            <a:endParaRPr lang="ru-RU" sz="2000" dirty="0" smtClean="0">
              <a:solidFill>
                <a:srgbClr val="000066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8.Рассматривание школьных принадлежностей и загадывание загадок о них.</a:t>
            </a:r>
            <a:endParaRPr lang="ru-RU" sz="2000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0066"/>
                </a:solidFill>
              </a:rPr>
              <a:t>9.Словесные, дидактические, интерактивные игры на школьную тематику.</a:t>
            </a:r>
          </a:p>
        </p:txBody>
      </p:sp>
      <p:sp>
        <p:nvSpPr>
          <p:cNvPr id="7" name="Прямоугольник 6"/>
          <p:cNvSpPr/>
          <p:nvPr/>
        </p:nvSpPr>
        <p:spPr>
          <a:xfrm rot="20778969">
            <a:off x="333749" y="1772029"/>
            <a:ext cx="32403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3300"/>
                </a:solidFill>
              </a:rPr>
              <a:t>Формы работы </a:t>
            </a:r>
          </a:p>
          <a:p>
            <a:pPr algn="ctr"/>
            <a:r>
              <a:rPr lang="ru-RU" sz="2600" b="1" dirty="0" smtClean="0">
                <a:solidFill>
                  <a:srgbClr val="003300"/>
                </a:solidFill>
              </a:rPr>
              <a:t>с детьми</a:t>
            </a:r>
          </a:p>
          <a:p>
            <a:pPr algn="ctr"/>
            <a:r>
              <a:rPr lang="ru-RU" sz="2600" b="1" dirty="0" smtClean="0">
                <a:solidFill>
                  <a:srgbClr val="003300"/>
                </a:solidFill>
              </a:rPr>
              <a:t> в ДОУ по подготовке</a:t>
            </a:r>
          </a:p>
          <a:p>
            <a:pPr algn="ctr"/>
            <a:r>
              <a:rPr lang="ru-RU" sz="2600" b="1" dirty="0" smtClean="0">
                <a:solidFill>
                  <a:srgbClr val="003300"/>
                </a:solidFill>
              </a:rPr>
              <a:t> к обучению в школе</a:t>
            </a:r>
            <a:endParaRPr lang="ru-RU" sz="2600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C:\Users\Женечка\Desktop\posobiya-dlya-detey-s-primeneniem-svetodiodov-85929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05064"/>
            <a:ext cx="3109199" cy="23330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mc26318.edusite.ru/images/priedshkolnaia_podghotovka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92696"/>
            <a:ext cx="7632848" cy="597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2530" name="Picture 2" descr="http://sobolevabor86.ucoz.ru/_si/0/45569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0"/>
            <a:ext cx="4355976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779838" y="2531462"/>
            <a:ext cx="5364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A50021"/>
                </a:solidFill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https://fs00.infourok.ru/images/doc/213/242627/im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8543925" cy="6482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860415"/>
            <a:ext cx="8640960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чрезмерная игривость;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недостаточная самостоятельность;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импульсивность, бесконтрольность поведения,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неумение общаться со сверстниками;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трудность контактов с незнакомыми взрослыми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(стойкое нежелание контактировать)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или, наоборот, непонимание своего статуса;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неумение сосредоточиться на задании, трудность восприятия словесной или иной инструкции;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 знаний об окружающем мире, неумение сделать обобщение, классифицировать, выделить сходство, различие;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плохое развитие тонко координированных движений руки, зрительно-моторных координации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(неумение выполнять различные графические задания, манипулировать мелкими предметами)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недостаточное развитие произвольной памяти;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задержка речевого развития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неправильное произношение, и бедный словарный запас, и неумение выразить свои мысли и т. п.)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13921"/>
            <a:ext cx="8460432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«Портрет» первоклассника, не готового к школе: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kotikit.ru/wp-content/uploads/2013/10/31oct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235208">
            <a:off x="6073033" y="4488053"/>
            <a:ext cx="2672840" cy="172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714375" y="214313"/>
            <a:ext cx="7786688" cy="1000125"/>
          </a:xfrm>
          <a:prstGeom prst="plaque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1800" b="1" dirty="0">
                <a:latin typeface="Calibri" pitchFamily="34" charset="0"/>
              </a:rPr>
              <a:t>Приоритетные направления образовательной деятельности с детьми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800" b="1" dirty="0">
                <a:latin typeface="Calibri" pitchFamily="34" charset="0"/>
              </a:rPr>
              <a:t> 5 - 8 – го года жизни  (в соответствии с ФГОС  </a:t>
            </a:r>
            <a:r>
              <a:rPr lang="ru-RU" sz="1800" b="1" dirty="0" smtClean="0">
                <a:latin typeface="Calibri" pitchFamily="34" charset="0"/>
              </a:rPr>
              <a:t> ДО):</a:t>
            </a:r>
            <a:endParaRPr lang="ru-RU" sz="18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7188" y="1403349"/>
            <a:ext cx="8501062" cy="495520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Охрана и укрепление  здоровья  детей, формирование  навыков  здорового образа жизни;</a:t>
            </a:r>
            <a:endParaRPr lang="ru-RU" sz="2000" dirty="0"/>
          </a:p>
          <a:p>
            <a:pPr algn="just" eaLnBrk="0" hangingPunct="0">
              <a:buFontTx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Обеспечение своевременного и полноценного  психического  развития каждого ребенка;</a:t>
            </a:r>
            <a:endParaRPr lang="ru-RU" sz="2000" dirty="0"/>
          </a:p>
          <a:p>
            <a:pPr algn="just" eaLnBrk="0" hangingPunct="0">
              <a:buFontTx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Формирование общей культуры  детей;</a:t>
            </a:r>
            <a:endParaRPr lang="ru-RU" sz="2000" dirty="0"/>
          </a:p>
          <a:p>
            <a:pPr algn="just" eaLnBrk="0" hangingPunct="0"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Развитие интеллектуальных и личностных качеств детей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по основным направлениям развития: физическому, социально-коммуникативному, познавательному, речевому и художественно – эстетическому.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Приобщение детей к общечеловеческим ценностям.</a:t>
            </a:r>
            <a:endParaRPr lang="ru-RU" sz="2000" dirty="0"/>
          </a:p>
          <a:p>
            <a:pPr algn="just" eaLnBrk="0" hangingPunct="0">
              <a:buFontTx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Коррекция недостатков в психическом развитии детей  (речевые нарушения).</a:t>
            </a:r>
            <a:endParaRPr lang="ru-RU" sz="2000" dirty="0"/>
          </a:p>
          <a:p>
            <a:pPr algn="just" eaLnBrk="0" hangingPunct="0"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Формирование предпосылок  учебной деятельности, обеспечение равных стартовых возможностей детей для обучения детей в школе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up/datas/107007/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861106"/>
            <a:ext cx="7992888" cy="5996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32403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3300"/>
                </a:solidFill>
              </a:rPr>
              <a:t> </a:t>
            </a:r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 rot="10800000" flipV="1">
            <a:off x="152400" y="232570"/>
            <a:ext cx="38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2371725" algn="l"/>
              </a:tabLst>
            </a:pPr>
            <a:r>
              <a:rPr lang="ru-RU" sz="2400" b="1" i="1" smtClean="0">
                <a:solidFill>
                  <a:srgbClr val="A50021"/>
                </a:solidFill>
                <a:cs typeface="Times New Roman" pitchFamily="18" charset="0"/>
              </a:rPr>
              <a:t> ФГОС ДО  </a:t>
            </a:r>
            <a:r>
              <a:rPr lang="ru-RU" sz="2400" b="1" i="1" dirty="0" smtClean="0">
                <a:solidFill>
                  <a:srgbClr val="A50021"/>
                </a:solidFill>
                <a:cs typeface="Times New Roman" pitchFamily="18" charset="0"/>
              </a:rPr>
              <a:t>требует:</a:t>
            </a:r>
            <a:endParaRPr lang="ru-RU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8686800" cy="6309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Образовательный проект</a:t>
            </a:r>
            <a:r>
              <a:rPr lang="ru-RU" sz="2400" dirty="0" smtClean="0"/>
              <a:t>  </a:t>
            </a:r>
            <a:r>
              <a:rPr lang="ru-RU" sz="2400" b="1" dirty="0" smtClean="0"/>
              <a:t>«Ступенька  к школе»</a:t>
            </a:r>
          </a:p>
          <a:p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397000"/>
          <a:ext cx="8964488" cy="572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946"/>
                <a:gridCol w="6252542"/>
              </a:tblGrid>
              <a:tr h="591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Полное название проекта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Образовательный проект   по   педагогическому сопровождению детей  старшего возраста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этапе  завершения дошкольного образования  «Ступенька к школе» 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Срок  реализации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Октябрь 2016 г –  май 2017 г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Цель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Создать условия для интеграции интересов семьи, педагогов школы и дошкольного учреждения в развитии интеллектуального потенциала и воспитании положительного отношения к школе к школе у детей старшего дошкольного возраста.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Задачи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 Организация процесса обучения, воспитания и развития детей на этапе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предшкольного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образования с учетом потребностей и возможностей детей данного возраста.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Укрепление и развитие эмоционально – положительного отношения ребенка к школе, желания учиться.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Формирование социальных черт личности будущего первоклассника, необходимых для благополучной адаптации к школе.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Принципы реализации проекта: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личностно-ориентированный подход в целенаправленном процессе воспитания положительного отношения к школе;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научно-обоснованное сочетание разных видов деятельности;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единство содержания форм и методов работы;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принцип сотворчества детей, педагогов и родителей;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принцип доступности;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принцип системности и последовательности.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Участники 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Дети подготовительной группы , воспитатели, родители, учителя начальных классов                                                                                                                                                 МБОУ «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Новенская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СОШ». 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 txBox="1">
            <a:spLocks/>
          </p:cNvSpPr>
          <p:nvPr/>
        </p:nvSpPr>
        <p:spPr>
          <a:xfrm>
            <a:off x="0" y="277813"/>
            <a:ext cx="8686800" cy="6309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Условия реализации проекта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052733"/>
          <a:ext cx="7848872" cy="21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70817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Разновозрастная группа детей старшего возраста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ребенка  (от 5 до 8 лет)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02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Подготовительная  группа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12 детей  (от 6 до 8 лет)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2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программа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ООП ДО «От рождения до школы». / Под редакцией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Н.Е.Вераксы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Т.С. Комаровой, М.А.Васильевой. – 3-е изд.,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 доп. – М.: МОЗАИКА – СИНТЕЗ, 2016.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F:\Новая папка (2)\Фото226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645024"/>
            <a:ext cx="3672408" cy="26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овая папка (2)\Фото226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256076" y="3104963"/>
            <a:ext cx="259228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/>
          </p:cNvSpPr>
          <p:nvPr/>
        </p:nvSpPr>
        <p:spPr>
          <a:xfrm>
            <a:off x="0" y="277813"/>
            <a:ext cx="8686800" cy="6309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Результаты анализа уровня  готовности   к обучению в школе      по состоянию на 1 .10.2016 года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397001"/>
          <a:ext cx="8064895" cy="1383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/>
                <a:gridCol w="1656184"/>
                <a:gridCol w="1656184"/>
                <a:gridCol w="1368152"/>
                <a:gridCol w="1440158"/>
              </a:tblGrid>
              <a:tr h="527769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обследуемых детей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готовности к обучению в школе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079">
                <a:tc>
                  <a:txBody>
                    <a:bodyPr/>
                    <a:lstStyle/>
                    <a:p>
                      <a:pPr algn="ctr"/>
                      <a:endParaRPr lang="ru-RU" sz="1200" i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Выше среднего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280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524000" y="3140968"/>
          <a:ext cx="6096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 сад\SAM_179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2750813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фото сад\SAM_178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404664"/>
            <a:ext cx="2724150" cy="204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 сад\SAM_178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476672"/>
            <a:ext cx="2586859" cy="19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сад\SAM_178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492896"/>
            <a:ext cx="2586858" cy="193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сад\SAM_179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0" y="2564904"/>
            <a:ext cx="2664296" cy="21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сад\SAM_179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4797152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фото сад\SAM_1794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4653136"/>
            <a:ext cx="2674996" cy="189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ото сад\SAM_1800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00" y="4762872"/>
            <a:ext cx="2448272" cy="20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фото сад\SAM_1775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31840" y="2564904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731</Words>
  <Application>Microsoft Office PowerPoint</Application>
  <PresentationFormat>Экран (4:3)</PresentationFormat>
  <Paragraphs>120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</dc:creator>
  <cp:lastModifiedBy>Таня</cp:lastModifiedBy>
  <cp:revision>47</cp:revision>
  <dcterms:created xsi:type="dcterms:W3CDTF">2016-10-11T05:37:56Z</dcterms:created>
  <dcterms:modified xsi:type="dcterms:W3CDTF">2017-06-16T11:40:12Z</dcterms:modified>
</cp:coreProperties>
</file>