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8" r:id="rId3"/>
    <p:sldId id="306" r:id="rId4"/>
    <p:sldId id="278" r:id="rId5"/>
    <p:sldId id="290" r:id="rId6"/>
    <p:sldId id="268" r:id="rId7"/>
    <p:sldId id="317" r:id="rId8"/>
    <p:sldId id="316" r:id="rId9"/>
    <p:sldId id="315" r:id="rId10"/>
    <p:sldId id="312" r:id="rId11"/>
    <p:sldId id="300" r:id="rId12"/>
    <p:sldId id="307" r:id="rId13"/>
    <p:sldId id="308" r:id="rId14"/>
    <p:sldId id="318" r:id="rId15"/>
    <p:sldId id="302" r:id="rId16"/>
    <p:sldId id="293" r:id="rId17"/>
    <p:sldId id="320" r:id="rId18"/>
    <p:sldId id="303" r:id="rId19"/>
    <p:sldId id="299" r:id="rId20"/>
    <p:sldId id="292" r:id="rId21"/>
    <p:sldId id="324" r:id="rId22"/>
    <p:sldId id="319" r:id="rId23"/>
    <p:sldId id="322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3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2D00-7E5A-47CB-B667-6B1DFC407971}" type="datetimeFigureOut">
              <a:rPr lang="ru-RU"/>
              <a:pPr>
                <a:defRPr/>
              </a:pPr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E35B-9934-4DF9-AA3A-472264643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BD2B-2317-43A7-BECA-E0244F2E251B}" type="datetimeFigureOut">
              <a:rPr lang="ru-RU"/>
              <a:pPr>
                <a:defRPr/>
              </a:pPr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A8E1-8F58-4752-AF4E-3534DC141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9D84-685C-4C8E-A4E7-B0B08F071787}" type="datetimeFigureOut">
              <a:rPr lang="ru-RU"/>
              <a:pPr>
                <a:defRPr/>
              </a:pPr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B4C1-942A-4183-A5ED-8F11444C7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85CF-FC29-41BE-9711-C4B8D4188A83}" type="datetimeFigureOut">
              <a:rPr lang="ru-RU"/>
              <a:pPr>
                <a:defRPr/>
              </a:pPr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3EFB-4991-4ABD-8741-911D68E47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5192-927D-4444-BF5B-3BCD7761F5EA}" type="datetimeFigureOut">
              <a:rPr lang="ru-RU"/>
              <a:pPr>
                <a:defRPr/>
              </a:pPr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432F-DC77-4F3C-B3EB-C1918CEFE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0023-9593-48B2-9531-0A943C6B0699}" type="datetimeFigureOut">
              <a:rPr lang="ru-RU"/>
              <a:pPr>
                <a:defRPr/>
              </a:pPr>
              <a:t>10.08.2017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E21B-6C5B-4B20-9E95-718CC240F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3054-53F5-49BF-9FF3-4463CB31CA6E}" type="datetimeFigureOut">
              <a:rPr lang="ru-RU"/>
              <a:pPr>
                <a:defRPr/>
              </a:pPr>
              <a:t>10.08.2017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37E5F-7C4E-4D1F-A917-CD9665994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E644F-A085-445D-ABF3-247F04489AE8}" type="datetimeFigureOut">
              <a:rPr lang="ru-RU"/>
              <a:pPr>
                <a:defRPr/>
              </a:pPr>
              <a:t>10.08.2017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1222-5AF8-4427-A8AA-2DD2094B2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FFD4-CB2C-47C4-B7B9-61860726AB05}" type="datetimeFigureOut">
              <a:rPr lang="ru-RU"/>
              <a:pPr>
                <a:defRPr/>
              </a:pPr>
              <a:t>10.08.2017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42E6-B7C4-44C6-B6DF-E23F7D749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7CAB-1EA7-472F-8E35-2E01E43EF20A}" type="datetimeFigureOut">
              <a:rPr lang="ru-RU"/>
              <a:pPr>
                <a:defRPr/>
              </a:pPr>
              <a:t>10.08.2017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0678-AFC9-498D-A1D7-6B1839CCC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411C-4312-4726-9E17-637964C04ADE}" type="datetimeFigureOut">
              <a:rPr lang="ru-RU"/>
              <a:pPr>
                <a:defRPr/>
              </a:pPr>
              <a:t>10.08.2017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322B-28F4-46E0-A5BE-B30D8CC39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607969-A82C-4461-929E-4EB36C806E6E}" type="datetimeFigureOut">
              <a:rPr lang="ru-RU"/>
              <a:pPr>
                <a:defRPr/>
              </a:pPr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05A0A8-111F-4574-B8E7-9A606AF72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images/search?text=%D1%84%D0%BE%D1%82%D0%BE%20%20%20%20%D1%81%D0%BE%D0%BB%D0%BE%D0%BC%D0%B0&amp;img_url=http://www.citymetric.com/sites/default/files/article_2015/02/straw_field.jpg&amp;pos=9&amp;rpt=simage" TargetMode="Externa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18" Type="http://schemas.openxmlformats.org/officeDocument/2006/relationships/image" Target="../media/image88.jpeg"/><Relationship Id="rId3" Type="http://schemas.openxmlformats.org/officeDocument/2006/relationships/hyperlink" Target="http://novsad.pusku.com/foto/novosti/2016/aprel/4.jpg" TargetMode="External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hyperlink" Target="https://yandex.ru/images/search?p=3&amp;text=%D1%8D%D0%BA%D1%81%D0%BF%D0%B5%D1%80%D0%B8%D0%BC%D0%B5%D0%BD%D1%82%D0%B8%D1%80%D0%BE%D0%B2%D0%B0%D0%BD%D0%B8%D1%8F%20%20%D1%81%20%D0%BF%D0%B5%D1%81%D0%BA%D0%BE%D0%BC&amp;img_url=http://zazdoc.ru/tw_files2/urls_28/2124/d-2123821/2123821_html_m7e2c8175.jpg&amp;pos=103&amp;rpt=simage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hyperlink" Target="http://novsad.pusku.com/foto/novosti/2014/pervozvet/2.2.jpg" TargetMode="External"/><Relationship Id="rId15" Type="http://schemas.openxmlformats.org/officeDocument/2006/relationships/image" Target="../media/image86.jpeg"/><Relationship Id="rId10" Type="http://schemas.openxmlformats.org/officeDocument/2006/relationships/image" Target="../media/image81.jpeg"/><Relationship Id="rId19" Type="http://schemas.openxmlformats.org/officeDocument/2006/relationships/image" Target="../media/image89.jpeg"/><Relationship Id="rId4" Type="http://schemas.openxmlformats.org/officeDocument/2006/relationships/image" Target="../media/image76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Relationship Id="rId14" Type="http://schemas.openxmlformats.org/officeDocument/2006/relationships/image" Target="../media/image10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549275"/>
            <a:ext cx="5184775" cy="215900"/>
          </a:xfrm>
        </p:spPr>
        <p:txBody>
          <a:bodyPr rtlCol="0">
            <a:noAutofit/>
          </a:bodyPr>
          <a:lstStyle/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Августовская  секция воспитателей ДОУ              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88" y="642938"/>
            <a:ext cx="6572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n-lt"/>
              </a:rPr>
              <a:t>                  </a:t>
            </a:r>
            <a:r>
              <a:rPr lang="ru-RU" sz="2000" b="1" kern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00313" y="4929188"/>
            <a:ext cx="6215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7563" y="5857875"/>
            <a:ext cx="2700337" cy="21431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17375E"/>
                </a:solidFill>
              </a:rPr>
              <a:t> </a:t>
            </a:r>
            <a:r>
              <a:rPr lang="ru-RU" b="1">
                <a:solidFill>
                  <a:srgbClr val="403152"/>
                </a:solidFill>
              </a:rPr>
              <a:t>24  августа 2016 года</a:t>
            </a: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gray">
          <a:xfrm>
            <a:off x="457200" y="1600200"/>
            <a:ext cx="8229600" cy="2692400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 flipV="1">
            <a:off x="685800" y="2852738"/>
            <a:ext cx="7772400" cy="1223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611188" y="1754188"/>
            <a:ext cx="77771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Развитие познавательно-исследовательской деятельности дошкольников через организацию детского экспериментирования</a:t>
            </a:r>
            <a:endParaRPr lang="ru-RU" sz="3600" dirty="0">
              <a:solidFill>
                <a:srgbClr val="403152"/>
              </a:solidFill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9963" y="4652963"/>
            <a:ext cx="5165725" cy="10795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Новикова Алла Федоровна,                                      воспитатель МБДОУ детский сад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общеразвивающего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вида                                          «Солнышко» с.Новенькое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22532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4" name="Picture 2" descr="G:\Презентациясадик 2016\Фото17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04813"/>
            <a:ext cx="30622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G:\Презентациясадик 2016\Фото17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1268413"/>
            <a:ext cx="251936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G:\Презентациясадик 2016\Фото17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5013325"/>
            <a:ext cx="23034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4" descr="G:\Презентациясадик 2016\Фото176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5963" y="4149725"/>
            <a:ext cx="279241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" descr="G:\Презентациясадик 2016\Фото176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213" y="3284538"/>
            <a:ext cx="27225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" descr="G:\Презентациясадик 2016\Фото175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4581525"/>
            <a:ext cx="2303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3" descr="G:\ФОТО ПЛОЩАДКА 2016\Фото054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850" y="2492375"/>
            <a:ext cx="2376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7" descr="G:\Презентациясадик 2016\DSC0558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79838" y="908050"/>
            <a:ext cx="21415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132138" y="404813"/>
            <a:ext cx="5184775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Зоны для экспериментирования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23556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3557" name="Picture 2" descr="G:\ФОТО ПЛОЩАДКА 2016\Фото16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1196975"/>
            <a:ext cx="3557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G:\ФОТО ПЛОЩАДКА 2016\Фото16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4076700"/>
            <a:ext cx="28940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 descr="G:\ФОТО ПЛОЩАДКА 2016\Фото16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716338"/>
            <a:ext cx="218757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61" name="Picture 6" descr="1604201065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6238" y="3860800"/>
            <a:ext cx="2463800" cy="2376488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42988" y="549275"/>
            <a:ext cx="6697662" cy="5762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 И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сследовательский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центр ДОУ  </a:t>
            </a:r>
          </a:p>
        </p:txBody>
      </p:sp>
      <p:pic>
        <p:nvPicPr>
          <p:cNvPr id="23563" name="Picture 2" descr="G:\Презентациясадик 2016\Фото174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37225" y="908050"/>
            <a:ext cx="29876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12" descr="C:\Users\Женечка\Desktop\e14334af2bf150fb1a372e740ec0c19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1052513"/>
            <a:ext cx="12239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24580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2988" y="549275"/>
            <a:ext cx="69135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Содержание опытно – экспериментальной деятельности в ДОУ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750" y="1484313"/>
            <a:ext cx="511175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Непосредственно-организованная деятельность с детьми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76375" y="2708275"/>
            <a:ext cx="511175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Совместная деятельность с детьми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00338" y="4005263"/>
            <a:ext cx="4967287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Самостоятельная деятельность детей</a:t>
            </a:r>
            <a:r>
              <a:rPr lang="ru-RU" dirty="0"/>
              <a:t> 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463" y="5229225"/>
            <a:ext cx="3887787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Взаимодействие  с родителями</a:t>
            </a:r>
            <a:r>
              <a:rPr lang="ru-RU" dirty="0"/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16013" y="333375"/>
            <a:ext cx="7742237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25603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5604" name="Рисунок 5" descr="http://mp3oblako.ru/uploads/images/pesenka_kroshki_enota_ot_ulibki_hmurij_den_svetle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765175"/>
            <a:ext cx="396081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https://im2-tub-ru.yandex.net/i?id=aae5010dce3e996318eebfd137fec8bf&amp;n=33&amp;h=215&amp;w=1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76250"/>
            <a:ext cx="1582737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7" descr="https://im1-tub-ru.yandex.net/i?id=707730744fdd4ca176367707853f7aec&amp;n=33&amp;h=215&amp;w=1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2565400"/>
            <a:ext cx="20161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9" descr="https://im0-tub-ru.yandex.net/i?id=5ded42042cb0ca53044db4c8f91f5203&amp;n=33&amp;h=215&amp;w=19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5825" y="404813"/>
            <a:ext cx="14192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10" descr="https://im3-tub-ru.yandex.net/i?id=7e79e281c24ceaf084471efd1e20d569&amp;n=33&amp;h=215&amp;w=3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413" y="404813"/>
            <a:ext cx="1982787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11" descr="https://im1-tub-ru.yandex.net/i?id=c28b8584223f0599228c243f9713ea35&amp;n=33&amp;h=215&amp;w=4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650" y="4581525"/>
            <a:ext cx="15843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12" descr="https://im0-tub-ru.yandex.net/i?id=ef4cbda12e3a01fda486945052af4845&amp;n=33&amp;h=215&amp;w=43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48038" y="4581525"/>
            <a:ext cx="26638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14" descr="https://im3-tub-ru.yandex.net/i?id=a008f2bed9685b87c14c714b2c05ac55&amp;n=33&amp;h=215&amp;w=28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92950" y="2708275"/>
            <a:ext cx="15382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Рисунок 15" descr="https://im1-tub-ru.yandex.net/i?id=056b314c6cfe081dbf912de598ffac2a&amp;n=33&amp;h=215&amp;w=21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370422">
            <a:off x="6804025" y="4508500"/>
            <a:ext cx="1803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G:\Презентациясадик 2016\Фото1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692150"/>
            <a:ext cx="7129462" cy="50165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Рекреационно-образовательная зона</a:t>
            </a:r>
            <a:endParaRPr lang="ru-RU" b="1" dirty="0"/>
          </a:p>
        </p:txBody>
      </p:sp>
      <p:sp>
        <p:nvSpPr>
          <p:cNvPr id="27653" name="AutoShape 6" descr="http://ivnsc.besaba.com/gruppy/solnyshko.PNG"/>
          <p:cNvSpPr>
            <a:spLocks noChangeAspect="1" noChangeArrowheads="1"/>
          </p:cNvSpPr>
          <p:nvPr/>
        </p:nvSpPr>
        <p:spPr bwMode="auto">
          <a:xfrm>
            <a:off x="155575" y="-1943100"/>
            <a:ext cx="3171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16013" y="485775"/>
            <a:ext cx="6840537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pic>
        <p:nvPicPr>
          <p:cNvPr id="27655" name="Рисунок 7" descr="C:\Users\ааааа\Desktop\100_60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875" y="1844675"/>
            <a:ext cx="2439988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9" descr="C:\Users\ааааа\Desktop\100_60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1484313"/>
            <a:ext cx="21955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0" descr="C:\Users\ааааа\Desktop\100_61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313" y="3573463"/>
            <a:ext cx="21605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2" descr="http://novsad.pusku.com/foto/novosti/pesenka/1.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4941888"/>
            <a:ext cx="210978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" descr="http://novsad.pusku.com/foto/novosti/2014/pervozvet/4.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2588" y="4868863"/>
            <a:ext cx="189865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4" descr="http://novsad.pusku.com/foto/foto_sad/23.2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788" y="3284538"/>
            <a:ext cx="22971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6" descr="http://novsad.pusku.com/foto/foto_sad/13.1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8313" y="3068638"/>
            <a:ext cx="198913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5" descr="G:\ФОТО ПЛОЩАДКА 2016\Фото077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55875" y="5013325"/>
            <a:ext cx="22320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" descr="G:\Презентациясадик 2016\Фото174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5769069">
            <a:off x="4928394" y="4150519"/>
            <a:ext cx="19065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3" descr="G:\Презентациясадик 2016\Фото1749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-5026566">
            <a:off x="804862" y="1117601"/>
            <a:ext cx="15525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2" descr="G:\ФОТО ПЛОЩАДКА 2016\Фото0364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932363" y="2205038"/>
            <a:ext cx="1511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28676" name="Заголовок 8"/>
          <p:cNvSpPr>
            <a:spLocks noGrp="1"/>
          </p:cNvSpPr>
          <p:nvPr>
            <p:ph type="ctrTitle"/>
          </p:nvPr>
        </p:nvSpPr>
        <p:spPr>
          <a:xfrm>
            <a:off x="539750" y="2276475"/>
            <a:ext cx="7772400" cy="1470025"/>
          </a:xfrm>
        </p:spPr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8677" name="Рисунок 5" descr="https://im1-tub-ru.yandex.net/i?id=b66e83dcfd0f12d7d39967a1516ca1c6&amp;n=33&amp;h=215&amp;w=3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429000"/>
            <a:ext cx="33845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2843213" y="476250"/>
            <a:ext cx="2449512" cy="2881313"/>
          </a:xfrm>
          <a:prstGeom prst="actionButtonHelp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9" name="Picture 2" descr="G:\Презентациясадик 2016\Фото17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5848677">
            <a:off x="5124450" y="2587625"/>
            <a:ext cx="312102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 descr="G:\Презентациясадик 2016\Фото17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275677">
            <a:off x="1187450" y="620713"/>
            <a:ext cx="16748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9" descr="https://im2-tub-ru.yandex.net/i?id=b5ef7a930c4744da3d3fb2546e83e2c8&amp;n=33&amp;h=190&amp;w=28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8625" y="836613"/>
            <a:ext cx="216693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32138" y="620713"/>
            <a:ext cx="57150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2970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39750" y="1482725"/>
            <a:ext cx="7292975" cy="4000500"/>
          </a:xfrm>
        </p:spPr>
        <p:txBody>
          <a:bodyPr>
            <a:spAutoFit/>
          </a:bodyPr>
          <a:lstStyle/>
          <a:p>
            <a:pPr indent="449263" algn="l">
              <a:lnSpc>
                <a:spcPct val="150000"/>
              </a:lnSpc>
            </a:pP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800" smtClean="0">
                <a:latin typeface="Arial" charset="0"/>
                <a:cs typeface="Arial" charset="0"/>
              </a:rPr>
              <a:t/>
            </a:r>
            <a:br>
              <a:rPr lang="ru-RU" sz="800" smtClean="0">
                <a:latin typeface="Arial" charset="0"/>
                <a:cs typeface="Arial" charset="0"/>
              </a:rPr>
            </a:b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2000" b="1" smtClean="0">
                <a:cs typeface="Times New Roman" pitchFamily="18" charset="0"/>
              </a:rPr>
              <a:t>Возникновение  проблемной ситуации</a:t>
            </a:r>
            <a:r>
              <a:rPr lang="ru-RU" sz="2000" b="1" smtClean="0">
                <a:latin typeface="Arial" charset="0"/>
                <a:cs typeface="Arial" charset="0"/>
              </a:rPr>
              <a:t/>
            </a:r>
            <a:br>
              <a:rPr lang="ru-RU" sz="2000" b="1" smtClean="0">
                <a:latin typeface="Arial" charset="0"/>
                <a:cs typeface="Arial" charset="0"/>
              </a:rPr>
            </a:br>
            <a:r>
              <a:rPr lang="ru-RU" sz="2000" b="1" smtClean="0">
                <a:cs typeface="Times New Roman" pitchFamily="18" charset="0"/>
              </a:rPr>
              <a:t> Постановка исследовательской задачи,</a:t>
            </a:r>
            <a:r>
              <a:rPr lang="ru-RU" sz="2000" b="1" smtClean="0">
                <a:latin typeface="Arial" charset="0"/>
                <a:cs typeface="Arial" charset="0"/>
              </a:rPr>
              <a:t/>
            </a:r>
            <a:br>
              <a:rPr lang="ru-RU" sz="2000" b="1" smtClean="0">
                <a:latin typeface="Arial" charset="0"/>
                <a:cs typeface="Arial" charset="0"/>
              </a:rPr>
            </a:br>
            <a:r>
              <a:rPr lang="ru-RU" sz="2000" b="1" smtClean="0">
                <a:cs typeface="Times New Roman" pitchFamily="18" charset="0"/>
              </a:rPr>
              <a:t>Определение методики эксперимента, плана действий</a:t>
            </a:r>
            <a:r>
              <a:rPr lang="ru-RU" sz="2000" b="1" smtClean="0">
                <a:latin typeface="Arial" charset="0"/>
                <a:cs typeface="Arial" charset="0"/>
              </a:rPr>
              <a:t/>
            </a:r>
            <a:br>
              <a:rPr lang="ru-RU" sz="2000" b="1" smtClean="0">
                <a:latin typeface="Arial" charset="0"/>
                <a:cs typeface="Arial" charset="0"/>
              </a:rPr>
            </a:br>
            <a:r>
              <a:rPr lang="ru-RU" sz="2000" b="1" smtClean="0">
                <a:cs typeface="Times New Roman" pitchFamily="18" charset="0"/>
              </a:rPr>
              <a:t>Организация и распределение детей, выбор оборудования</a:t>
            </a:r>
            <a:r>
              <a:rPr lang="ru-RU" sz="2000" b="1" smtClean="0">
                <a:latin typeface="Arial" charset="0"/>
                <a:cs typeface="Arial" charset="0"/>
              </a:rPr>
              <a:t/>
            </a:r>
            <a:br>
              <a:rPr lang="ru-RU" sz="2000" b="1" smtClean="0">
                <a:latin typeface="Arial" charset="0"/>
                <a:cs typeface="Arial" charset="0"/>
              </a:rPr>
            </a:br>
            <a:r>
              <a:rPr lang="ru-RU" sz="2000" b="1" smtClean="0">
                <a:cs typeface="Times New Roman" pitchFamily="18" charset="0"/>
              </a:rPr>
              <a:t>Правила безопасности,   инструкции взрослых</a:t>
            </a:r>
            <a:r>
              <a:rPr lang="ru-RU" sz="2000" b="1" smtClean="0">
                <a:latin typeface="Arial" charset="0"/>
                <a:cs typeface="Arial" charset="0"/>
              </a:rPr>
              <a:t/>
            </a:r>
            <a:br>
              <a:rPr lang="ru-RU" sz="2000" b="1" smtClean="0">
                <a:latin typeface="Arial" charset="0"/>
                <a:cs typeface="Arial" charset="0"/>
              </a:rPr>
            </a:br>
            <a:r>
              <a:rPr lang="ru-RU" sz="2000" b="1" smtClean="0">
                <a:cs typeface="Times New Roman" pitchFamily="18" charset="0"/>
              </a:rPr>
              <a:t> Выполнение эксперимента</a:t>
            </a:r>
            <a:r>
              <a:rPr lang="ru-RU" sz="2000" b="1" smtClean="0">
                <a:latin typeface="Arial" charset="0"/>
                <a:cs typeface="Arial" charset="0"/>
              </a:rPr>
              <a:t/>
            </a:r>
            <a:br>
              <a:rPr lang="ru-RU" sz="2000" b="1" smtClean="0">
                <a:latin typeface="Arial" charset="0"/>
                <a:cs typeface="Arial" charset="0"/>
              </a:rPr>
            </a:br>
            <a:r>
              <a:rPr lang="ru-RU" sz="2000" b="1" smtClean="0">
                <a:cs typeface="Times New Roman" pitchFamily="18" charset="0"/>
              </a:rPr>
              <a:t>Анализ полученных данных</a:t>
            </a:r>
            <a:r>
              <a:rPr lang="ru-RU" sz="2000" b="1" smtClean="0">
                <a:latin typeface="Arial" charset="0"/>
                <a:cs typeface="Arial" charset="0"/>
              </a:rPr>
              <a:t/>
            </a:r>
            <a:br>
              <a:rPr lang="ru-RU" sz="2000" b="1" smtClean="0">
                <a:latin typeface="Arial" charset="0"/>
                <a:cs typeface="Arial" charset="0"/>
              </a:rPr>
            </a:br>
            <a:r>
              <a:rPr lang="ru-RU" sz="2000" b="1" smtClean="0">
                <a:cs typeface="Times New Roman" pitchFamily="18" charset="0"/>
              </a:rPr>
              <a:t>Формулировка выводов</a:t>
            </a:r>
            <a:endParaRPr lang="ru-RU" sz="2000" b="1" smtClean="0">
              <a:latin typeface="Arial" charset="0"/>
              <a:cs typeface="Arial" charset="0"/>
            </a:endParaRP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1476375" y="620713"/>
            <a:ext cx="55451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400" b="1">
                <a:latin typeface="Calibri" pitchFamily="34" charset="0"/>
                <a:cs typeface="Times New Roman" pitchFamily="18" charset="0"/>
              </a:rPr>
              <a:t>Этапы проведения эксперимента</a:t>
            </a:r>
            <a:endParaRPr lang="ru-RU" sz="2400" b="1">
              <a:cs typeface="Arial" charset="0"/>
            </a:endParaRPr>
          </a:p>
          <a:p>
            <a:pPr indent="449263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 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30724" name="Заголовок 8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59385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0725" name="AutoShape 6" descr="http://ivnsc.besaba.com/gruppy/solnyshko.PNG"/>
          <p:cNvSpPr>
            <a:spLocks noChangeAspect="1" noChangeArrowheads="1"/>
          </p:cNvSpPr>
          <p:nvPr/>
        </p:nvSpPr>
        <p:spPr bwMode="auto">
          <a:xfrm>
            <a:off x="155575" y="836613"/>
            <a:ext cx="31718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16013" y="485775"/>
            <a:ext cx="6840537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30727" name="Rectangle 3"/>
          <p:cNvSpPr txBox="1">
            <a:spLocks noChangeArrowheads="1"/>
          </p:cNvSpPr>
          <p:nvPr/>
        </p:nvSpPr>
        <p:spPr bwMode="auto">
          <a:xfrm>
            <a:off x="1268413" y="404813"/>
            <a:ext cx="68405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latin typeface="Calibri" pitchFamily="34" charset="0"/>
              </a:rPr>
              <a:t>Карточки -символы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20813" y="549275"/>
            <a:ext cx="5527675" cy="10334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68413" y="638175"/>
            <a:ext cx="6840537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279706">
            <a:off x="250825" y="1125538"/>
            <a:ext cx="1584325" cy="187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95513" y="1052513"/>
            <a:ext cx="1944687" cy="194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59563" y="908050"/>
            <a:ext cx="2089150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8313" y="3860800"/>
            <a:ext cx="1800225" cy="208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55875" y="3933825"/>
            <a:ext cx="2087563" cy="208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4149725"/>
            <a:ext cx="1655762" cy="187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36" name="Рисунок 18" descr="C:\Users\Женечка\Desktop\2e00a72ae1e13124237f8e7d5868b8a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64962">
            <a:off x="242888" y="1341438"/>
            <a:ext cx="15208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Рисунок 19" descr="https://storage.gra1.cloud.ovh.net/v1/AUTH_621f012dadb341338ce3ac0248bb2b39/inlearno/events_preview/b46c76d809845dcf2ededb505d5fc6e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61497">
            <a:off x="2330450" y="1190625"/>
            <a:ext cx="17827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Рисунок 20" descr="http://thumbs.dreamstime.com/z/cute-young-boy-blonde-hair-looking-up-62963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76076">
            <a:off x="6953250" y="1027113"/>
            <a:ext cx="17113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Рисунок 21" descr="C:\Users\Женечка\Desktop\68b433f60764ef55666868acf2a4f2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4076700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Рисунок 22" descr="http://m.vest-news.ru/files/news_images/2015/02/12/66730_2806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00338" y="4005263"/>
            <a:ext cx="17272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Рисунок 23" descr="http://needpsy.com/Upload/images/speech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5463" y="4221163"/>
            <a:ext cx="16573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2" descr="G:\Презентациясадик 2016\Фото177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40313" y="3860800"/>
            <a:ext cx="15652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427538" y="1268413"/>
            <a:ext cx="2089150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4" name="Рисунок 27" descr="C:\Users\Женечка\Desktop\ca1291b4ff0002b88a446d5ab418e69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159077">
            <a:off x="4613275" y="1382713"/>
            <a:ext cx="1874838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31748" name="Заголовок 8"/>
          <p:cNvSpPr>
            <a:spLocks noGrp="1"/>
          </p:cNvSpPr>
          <p:nvPr>
            <p:ph type="ctrTitle"/>
          </p:nvPr>
        </p:nvSpPr>
        <p:spPr>
          <a:xfrm>
            <a:off x="685800" y="928688"/>
            <a:ext cx="7772400" cy="128587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1749" name="AutoShape 6" descr="http://ivnsc.besaba.com/gruppy/solnyshko.PNG"/>
          <p:cNvSpPr>
            <a:spLocks noChangeAspect="1" noChangeArrowheads="1"/>
          </p:cNvSpPr>
          <p:nvPr/>
        </p:nvSpPr>
        <p:spPr bwMode="auto">
          <a:xfrm>
            <a:off x="155575" y="981075"/>
            <a:ext cx="787241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750" name="Рисунок 6" descr="http://novsad.pusku.com/foto/novosti/2016/aprel/4.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71918">
            <a:off x="2201863" y="4868863"/>
            <a:ext cx="14097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9" descr="http://novsad.pusku.com/foto/novosti/2014/pervozvet/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76688" y="2967038"/>
            <a:ext cx="119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12" descr="http://novsad.pusku.com/foto/novosti/2016/avg/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188" y="4724400"/>
            <a:ext cx="1584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2" descr="http://novsad.pusku.com/foto/novosti/kapelka/kap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27763" y="4652963"/>
            <a:ext cx="2490787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14" descr="http://novsad.pusku.com/foto/novosti/pryniki/6.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35375" y="4868863"/>
            <a:ext cx="11525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Рисунок 15" descr="http://novsad.pusku.com/foto/novosti/prazd_oseni/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16238" y="2349500"/>
            <a:ext cx="24352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4" descr="http://novsad.pusku.com/foto/novosti/kapelka/kap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970588" y="476250"/>
            <a:ext cx="27781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Рисунок 18" descr="http://novsad.pusku.com/foto/novosti/kapelka/kap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940425" y="2565400"/>
            <a:ext cx="27844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8" descr="http://novsad.pusku.com/foto/novosti/2014/pervozvet/2.2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55650" y="2997200"/>
            <a:ext cx="2057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0" descr="http://novsad.pusku.com/foto/foto_sadik/11.11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059113" y="476250"/>
            <a:ext cx="27114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2" descr="http://novsad.pusku.com/foto/foto_sadik/12.12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39750" y="765175"/>
            <a:ext cx="20875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2" descr="https://im1-tub-ru.yandex.net/i?id=0e911412720fc464a3c03e9f0e88265e&amp;n=33&amp;h=190&amp;w=257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411413" y="3357563"/>
            <a:ext cx="2016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Рисунок 17" descr="https://im3-tub-ru.yandex.net/i?id=6020aaa99ffa96df9f3e06ad177b1fec&amp;n=33&amp;h=190&amp;w=254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003800" y="4724400"/>
            <a:ext cx="1223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4" descr="https://im2-tub-ru.yandex.net/i?id=283a5d2363f5403266157ce14a9d67a5&amp;n=33&amp;h=190&amp;w=338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572000" y="2924175"/>
            <a:ext cx="230346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14340" name="AutoShape 6" descr="http://ivnsc.besaba.com/gruppy/solnyshko.PNG"/>
          <p:cNvSpPr>
            <a:spLocks noChangeAspect="1" noChangeArrowheads="1"/>
          </p:cNvSpPr>
          <p:nvPr/>
        </p:nvSpPr>
        <p:spPr bwMode="auto">
          <a:xfrm>
            <a:off x="155575" y="-1943100"/>
            <a:ext cx="3171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68313" y="1916113"/>
            <a:ext cx="7989887" cy="424973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Задачи познавательного развития:</a:t>
            </a:r>
            <a:br>
              <a:rPr lang="ru-RU" sz="20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— развитие интересов детей, любознательности и познавательной мотивации;</a:t>
            </a:r>
            <a:br>
              <a:rPr lang="ru-RU" sz="2000" dirty="0" smtClean="0"/>
            </a:br>
            <a:r>
              <a:rPr lang="ru-RU" sz="2000" dirty="0" smtClean="0"/>
              <a:t>— формирование познавательных действий, становление сознания;</a:t>
            </a:r>
            <a:br>
              <a:rPr lang="ru-RU" sz="2000" dirty="0" smtClean="0"/>
            </a:br>
            <a:r>
              <a:rPr lang="ru-RU" sz="2000" dirty="0" smtClean="0"/>
              <a:t>— развитие воображения и творческой активности;</a:t>
            </a:r>
            <a:br>
              <a:rPr lang="ru-RU" sz="2000" dirty="0" smtClean="0"/>
            </a:br>
            <a:r>
              <a:rPr lang="ru-RU" sz="2000" dirty="0" smtClean="0"/>
              <a:t>—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  <a:br>
              <a:rPr lang="ru-RU" sz="2000" dirty="0" smtClean="0"/>
            </a:br>
            <a:r>
              <a:rPr lang="ru-RU" sz="2000" dirty="0" smtClean="0"/>
              <a:t>— формирование первичных представлений о малой родине и Отечестве, представлений о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2916238" y="865188"/>
            <a:ext cx="47513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450850"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ДО: ПОЗНАВАТЕЛЬНОЕ РАЗВИТИЕ</a:t>
            </a:r>
            <a:endParaRPr lang="ru-RU" sz="1600">
              <a:cs typeface="Arial" charset="0"/>
            </a:endParaRPr>
          </a:p>
          <a:p>
            <a:pPr indent="450850" algn="ctr" eaLnBrk="0" hangingPunct="0"/>
            <a:r>
              <a:rPr lang="ru-RU" sz="90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9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2" descr="http://i.dou25-ars.ru/u/d9/a655cccae311e482af85489e2b7e6c/-/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692150"/>
            <a:ext cx="12969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32772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2773" name="Рисунок 10" descr="https://im1-tub-ru.yandex.net/i?id=12db8fd0a5b2526fd7e855bf3f4cdfb3&amp;n=33&amp;h=215&amp;w=2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1989138"/>
            <a:ext cx="24479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11" descr="https://im3-tub-ru.yandex.net/i?id=ffe0ee5fd8efc4db369b4aae131ba496&amp;n=33&amp;h=215&amp;w=28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1557338"/>
            <a:ext cx="273367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12" descr="https://im2-tub-ru.yandex.net/i?id=51ba740aa93a772a566dc84edbf9e016&amp;n=33&amp;h=215&amp;w=3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675" y="5021263"/>
            <a:ext cx="28082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14" descr="https://im0-tub-ru.yandex.net/i?id=61dd952ecae809dab395971ddf6c0d7b&amp;n=33&amp;h=215&amp;w=28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4868863"/>
            <a:ext cx="22320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2" descr="C:\Users\Женечка\Desktop\Новикова(2)\ZGQUCAMFASMZCA5O1N2ECAE4KNGVCAG2BI0SCALDO081CADPQY2QCA2NQ8LNCAZKGE7ECAF0IO4KCAHNUGNNCADC38UGCAESYEK4CA6GTA2ECAXTW8EMCAD222JOCAJT43P5CALTBHYBCASNKZVLCA61I5Q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3663" y="5192713"/>
            <a:ext cx="23955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" descr="C:\Users\Женечка\Desktop\31c461a008457261eb90ec275ec9e6f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19250" y="404813"/>
            <a:ext cx="2093913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3" descr="C:\Users\Женечка\Desktop\ASCOCAW1ILZOCA03OQ24CA2WPWC8CANHUG62CABTWWGACALQ3USPCA2RMBADCA8COMOZCAONJNU2CAMG9SSQCAC4A7VCCA6VO9A9CAMK1WDPCAKG6697CAWRR26ZCA80YCYXCAH664LACAP46KMUCA2E4VX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125" y="404813"/>
            <a:ext cx="21939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4" descr="C:\Users\Женечка\Desktop\i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51275" y="549275"/>
            <a:ext cx="2520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Рисунок 15" descr="http://www.maam.ru/upload/blogs/detsad-281737-1441476185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39750" y="3429000"/>
            <a:ext cx="259238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Рисунок 16" descr="http://www.maam.ru/upload/blogs/detsad-281737-1441476988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227763" y="3644900"/>
            <a:ext cx="26511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Рисунок 17" descr="http://www.maam.ru/upload/blogs/detsad-281737-144147621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419475" y="3500438"/>
            <a:ext cx="253523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4" descr="G:\ФОТО ПЛОЩАДКА 2016\Фото0549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23850" y="1989138"/>
            <a:ext cx="221297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</a:rPr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33795" name="Заголовок 8"/>
          <p:cNvSpPr>
            <a:spLocks noGrp="1"/>
          </p:cNvSpPr>
          <p:nvPr>
            <p:ph type="ctrTitle" idx="4294967295"/>
          </p:nvPr>
        </p:nvSpPr>
        <p:spPr>
          <a:xfrm>
            <a:off x="685800" y="476250"/>
            <a:ext cx="7772400" cy="936625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ial" charset="0"/>
              </a:rPr>
              <a:t>Взаимодействие с родителями</a:t>
            </a:r>
            <a:endParaRPr lang="ru-RU" sz="4000" b="1" smtClean="0">
              <a:latin typeface="Arial" charset="0"/>
            </a:endParaRPr>
          </a:p>
        </p:txBody>
      </p:sp>
      <p:sp>
        <p:nvSpPr>
          <p:cNvPr id="33796" name="AutoShape 6" descr="http://ivnsc.besaba.com/gruppy/solnyshko.PNG"/>
          <p:cNvSpPr>
            <a:spLocks noChangeAspect="1" noChangeArrowheads="1"/>
          </p:cNvSpPr>
          <p:nvPr/>
        </p:nvSpPr>
        <p:spPr bwMode="auto">
          <a:xfrm>
            <a:off x="155575" y="-1943100"/>
            <a:ext cx="3171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16013" y="485775"/>
            <a:ext cx="6840537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pic>
        <p:nvPicPr>
          <p:cNvPr id="33798" name="Picture 18" descr="63fa27420392593f8d2046a709794cf9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3789363"/>
            <a:ext cx="280828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9" descr="iFG1RVZG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1484313"/>
            <a:ext cx="26781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0" descr="mom_and_child_to_play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365625"/>
            <a:ext cx="266541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21" descr="iFIZ4IHGJ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4221163"/>
            <a:ext cx="26765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2" descr="pesochnica_big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1484313"/>
            <a:ext cx="27352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23" descr="rebenok-i-porjdok-7jpg[1]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2138" y="1700213"/>
            <a:ext cx="2719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Picture 2" descr="G:\Презентациясадик 2016\Фото1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0"/>
            <a:ext cx="8893175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00038"/>
            <a:ext cx="8280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15364" name="AutoShape 6" descr="http://ivnsc.besaba.com/gruppy/solnyshko.PNG"/>
          <p:cNvSpPr>
            <a:spLocks noChangeAspect="1" noChangeArrowheads="1"/>
          </p:cNvSpPr>
          <p:nvPr/>
        </p:nvSpPr>
        <p:spPr bwMode="auto">
          <a:xfrm>
            <a:off x="155575" y="-1943100"/>
            <a:ext cx="3171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258888" y="620713"/>
            <a:ext cx="6772275" cy="276225"/>
          </a:xfrm>
        </p:spPr>
        <p:txBody>
          <a:bodyPr>
            <a:spAutoFit/>
          </a:bodyPr>
          <a:lstStyle/>
          <a:p>
            <a:pPr eaLnBrk="1" hangingPunct="1"/>
            <a:r>
              <a:rPr lang="ru-RU" sz="1200" b="1" smtClean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МБДОУ детский сад общеразвивающего вида «Солнышко» с. Новенькое Ивнянского района  </a:t>
            </a:r>
            <a:endParaRPr lang="ru-RU" sz="1800" b="1" smtClean="0">
              <a:solidFill>
                <a:srgbClr val="604A7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2" descr="C:\Users\Женечка\Desktop\2016-2017г(2)\июль 16г(2)\luchiki_starshaj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1196975"/>
            <a:ext cx="16875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G:\Презентациясадик 2016\849613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196975"/>
            <a:ext cx="23749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" descr="G:\Презентациясадик 2016\Фото17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716338"/>
            <a:ext cx="38893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G:\Презентациясадик 2016\Фото177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1123950"/>
            <a:ext cx="207803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" descr="G:\Презентациясадик 2016\Фото175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0" y="3789363"/>
            <a:ext cx="37576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16388" name="Заголовок 8"/>
          <p:cNvSpPr>
            <a:spLocks noGrp="1"/>
          </p:cNvSpPr>
          <p:nvPr>
            <p:ph type="ctrTitle"/>
          </p:nvPr>
        </p:nvSpPr>
        <p:spPr>
          <a:xfrm>
            <a:off x="685800" y="928688"/>
            <a:ext cx="7772400" cy="128587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6389" name="AutoShape 6" descr="http://ivnsc.besaba.com/gruppy/solnyshko.PNG"/>
          <p:cNvSpPr>
            <a:spLocks noChangeAspect="1" noChangeArrowheads="1"/>
          </p:cNvSpPr>
          <p:nvPr/>
        </p:nvSpPr>
        <p:spPr bwMode="auto">
          <a:xfrm>
            <a:off x="155575" y="-1943100"/>
            <a:ext cx="3171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gray">
          <a:xfrm>
            <a:off x="250825" y="549275"/>
            <a:ext cx="8893175" cy="576263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Содержание образовательной деятельности </a:t>
            </a:r>
            <a:endParaRPr lang="ru-RU" sz="2800" b="1" dirty="0">
              <a:latin typeface="+mn-lt"/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79512" y="1268760"/>
            <a:ext cx="2592288" cy="720080"/>
            <a:chOff x="624" y="1466"/>
            <a:chExt cx="1248" cy="141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Oval 9"/>
            <p:cNvSpPr>
              <a:spLocks noChangeArrowheads="1"/>
            </p:cNvSpPr>
            <p:nvPr/>
          </p:nvSpPr>
          <p:spPr bwMode="gray">
            <a:xfrm>
              <a:off x="624" y="1466"/>
              <a:ext cx="1248" cy="141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890" y="1937"/>
              <a:ext cx="706" cy="786"/>
            </a:xfrm>
            <a:prstGeom prst="rect">
              <a:avLst/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  <a:r>
                <a:rPr lang="ru-RU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ФГОС</a:t>
              </a:r>
              <a:endPara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</p:grpSp>
      <p:sp>
        <p:nvSpPr>
          <p:cNvPr id="24" name="Oval 9"/>
          <p:cNvSpPr>
            <a:spLocks noChangeArrowheads="1"/>
          </p:cNvSpPr>
          <p:nvPr/>
        </p:nvSpPr>
        <p:spPr bwMode="gray">
          <a:xfrm>
            <a:off x="6227763" y="1268413"/>
            <a:ext cx="2916237" cy="8651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«От рождения до школы»</a:t>
            </a: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gray">
          <a:xfrm>
            <a:off x="2916238" y="1268413"/>
            <a:ext cx="3041650" cy="936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Основная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образовательная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программа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gray">
          <a:xfrm>
            <a:off x="5795963" y="5229225"/>
            <a:ext cx="3100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6395" name="Прямоугольник 52"/>
          <p:cNvSpPr>
            <a:spLocks noChangeArrowheads="1"/>
          </p:cNvSpPr>
          <p:nvPr/>
        </p:nvSpPr>
        <p:spPr bwMode="auto">
          <a:xfrm>
            <a:off x="2124075" y="4797425"/>
            <a:ext cx="4392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latin typeface="Calibri" pitchFamily="34" charset="0"/>
            </a:endParaRPr>
          </a:p>
          <a:p>
            <a:pPr algn="ctr"/>
            <a:endParaRPr lang="ru-RU" sz="2000" b="1">
              <a:latin typeface="Calibri" pitchFamily="34" charset="0"/>
            </a:endParaRPr>
          </a:p>
          <a:p>
            <a:pPr algn="ctr"/>
            <a:endParaRPr lang="ru-RU" sz="2000" b="1">
              <a:latin typeface="Calibri" pitchFamily="34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0" y="2349500"/>
          <a:ext cx="9143999" cy="470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185"/>
                <a:gridCol w="3719592"/>
                <a:gridCol w="255722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Программы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коррекционного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обучения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Парциальные программы</a:t>
                      </a:r>
                    </a:p>
                    <a:p>
                      <a:pPr algn="ctr"/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Программы </a:t>
                      </a:r>
                    </a:p>
                    <a:p>
                      <a:pPr algn="ctr" eaLnBrk="0" hangingPunct="0"/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регионального </a:t>
                      </a:r>
                    </a:p>
                    <a:p>
                      <a:pPr algn="ctr" eaLnBrk="0" hangingPunct="0"/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компонента</a:t>
                      </a:r>
                      <a:endParaRPr lang="en-US" sz="18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32949">
                <a:tc rowSpan="4"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логопедической работы по преодолению общего недоразвития речи у детей Т. Б. Филичевой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  «Юный эколог»</a:t>
                      </a:r>
                      <a:endParaRPr lang="ru-RU" dirty="0"/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раннего обучения английскому языку </a:t>
                      </a:r>
                      <a:endParaRPr lang="ru-RU" dirty="0"/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534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Белгородоведение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534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33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" name="Двойная стрелка влево/вправо 51"/>
          <p:cNvSpPr/>
          <p:nvPr/>
        </p:nvSpPr>
        <p:spPr>
          <a:xfrm>
            <a:off x="5795963" y="1628775"/>
            <a:ext cx="720725" cy="144463"/>
          </a:xfrm>
          <a:prstGeom prst="left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Двойная стрелка влево/вправо 62"/>
          <p:cNvSpPr/>
          <p:nvPr/>
        </p:nvSpPr>
        <p:spPr>
          <a:xfrm>
            <a:off x="2484438" y="1628775"/>
            <a:ext cx="719137" cy="144463"/>
          </a:xfrm>
          <a:prstGeom prst="left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549275"/>
            <a:ext cx="6697662" cy="5762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Познавательная литература     для юных исследователей         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ctrTitle"/>
          </p:nvPr>
        </p:nvSpPr>
        <p:spPr>
          <a:xfrm>
            <a:off x="685800" y="928688"/>
            <a:ext cx="7772400" cy="128587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7413" name="AutoShape 6" descr="http://ivnsc.besaba.com/gruppy/solnyshko.PNG"/>
          <p:cNvSpPr>
            <a:spLocks noChangeAspect="1" noChangeArrowheads="1"/>
          </p:cNvSpPr>
          <p:nvPr/>
        </p:nvSpPr>
        <p:spPr bwMode="auto">
          <a:xfrm>
            <a:off x="155575" y="-1943100"/>
            <a:ext cx="3171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4" name="Рисунок 5" descr="https://im0-tub-ru.yandex.net/i?id=2c4ec09d448dc99bfc82b1893670683c&amp;n=33&amp;h=215&amp;w=1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836613"/>
            <a:ext cx="15446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7" descr="https://im0-tub-ru.yandex.net/i?id=2716b397ff981ef1a1561ac43f39b4a6&amp;n=33&amp;h=152&amp;w=48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8538" y="4076700"/>
            <a:ext cx="4572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9" descr="https://im2-tub-ru.yandex.net/i?id=e85695af5aaaeb2edbe000e5971adfe2&amp;n=33&amp;h=215&amp;w=1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836613"/>
            <a:ext cx="141287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10" descr="https://im1-tub-ru.yandex.net/i?id=7aba12a9b74ac0c68f822eff30272bef&amp;n=33&amp;h=215&amp;w=16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9925" y="2276475"/>
            <a:ext cx="14398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11" descr="https://im2-tub-ru.yandex.net/i?id=81a44624f399e8c9d1cd723b528631f4&amp;n=33&amp;h=215&amp;w=17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4149725"/>
            <a:ext cx="16303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12" descr="https://im1-tub-ru.yandex.net/i?id=bc1acfe0a8d1c894e5d14ab28f958184&amp;n=33&amp;h=215&amp;w=17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488" y="4221163"/>
            <a:ext cx="147796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" descr="G:\Презентациясадик 2016\Фото177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08175" y="908050"/>
            <a:ext cx="491013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14" descr="https://im2-tub-ru.yandex.net/i?id=f630a66591014e78eab5bf51ab73fd02&amp;n=33&amp;h=215&amp;w=16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4213" y="2636838"/>
            <a:ext cx="15430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15" descr="https://im2-tub-ru.yandex.net/i?id=53e6c145abb8a29763e95254e5e41339&amp;n=33&amp;h=215&amp;w=15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24525" y="981075"/>
            <a:ext cx="14398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18436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8437" name="Рисунок 5" descr="https://im2-tub-ru.yandex.net/i?id=2f097e8a231170300c4cb3e1cdaf4d79&amp;n=33&amp;h=215&amp;w=2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196975"/>
            <a:ext cx="27257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6" descr="https://im2-tub-ru.yandex.net/i?id=bc15b0afaa3fd11805bd25893ee7939e&amp;n=33&amp;h=215&amp;w=28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81763" y="2349500"/>
            <a:ext cx="2482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7" descr="https://im2-tub-ru.yandex.net/i?id=409d20f24b714615aa5376d65763267d&amp;n=33&amp;h=215&amp;w=3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981075"/>
            <a:ext cx="3044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 descr="C:\Users\Женечка\Desktop\Новикова(2)\2U68CAFRQHV6CACRKRJPCAWPUEWWCAHMFPJUCAV2WLR9CAM2XVH3CA1WXC3TCAD69XDQCAUL6YWQCA25QHVDCAVC5QVFCA9HXFZFCAQMNY9HCAH50404CAVQ8HGVCANVX0ECCAZ8VXC5CAWO9LXZCAELOQDJ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07150" y="908050"/>
            <a:ext cx="27368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 descr="C:\Users\Женечка\Desktop\Новикова(2)\277ac4996a6bad93f1e29277ca53692c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4508500"/>
            <a:ext cx="2643187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C:\Users\Женечка\Desktop\Новикова(2)\daf1187924900af4f6d8a315d6220dd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3284538"/>
            <a:ext cx="264318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11" descr="https://im3-tub-ru.yandex.net/i?id=2eb60e8ec9c38958ee2801379a538fc2&amp;n=33&amp;h=215&amp;w=27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288" y="4868863"/>
            <a:ext cx="24479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5" descr="C:\Users\Женечка\Desktop\Новикова(2)\ddc9a77e3ee532b123e8479ce3ab2cc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48038" y="2636838"/>
            <a:ext cx="29527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" descr="C:\Users\Женечка\Desktop\PF4RCAJKPRJJCAGLFVPCCA6QHJX1CAZ7DL0PCA3FIQWKCAQSRM6CCA8HFQ4OCAFWYC7DCAE2B3XXCACQO0U9CA1D2EHUCA897M32CASYJBROCA92RRFWCAZVGWX2CAHQISOWCA10CXDPCALA62RACAIU1UMC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76600" y="4508500"/>
            <a:ext cx="2663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42988" y="549275"/>
            <a:ext cx="6697662" cy="5762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Дидактические материалы для юных исследователей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92275" y="333375"/>
            <a:ext cx="7165975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1945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908050"/>
            <a:ext cx="5368925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62175" y="476250"/>
          <a:ext cx="4819650" cy="504056"/>
        </p:xfrm>
        <a:graphic>
          <a:graphicData uri="http://schemas.openxmlformats.org/drawingml/2006/table">
            <a:tbl>
              <a:tblPr/>
              <a:tblGrid>
                <a:gridCol w="481965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Мнемотаблица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«Путешествие Капельки»</a:t>
                      </a:r>
                      <a:endParaRPr lang="ru-RU" sz="900" dirty="0">
                        <a:latin typeface="Times New Roman"/>
                        <a:ea typeface="Courier New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cs typeface="Arial" charset="0"/>
              </a:rPr>
              <a:t/>
            </a:r>
            <a:br>
              <a:rPr lang="ru-RU">
                <a:cs typeface="Arial" charset="0"/>
              </a:rPr>
            </a:b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20483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908050"/>
            <a:ext cx="5888038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9250" y="404813"/>
          <a:ext cx="6553200" cy="431800"/>
        </p:xfrm>
        <a:graphic>
          <a:graphicData uri="http://schemas.openxmlformats.org/drawingml/2006/table">
            <a:tbl>
              <a:tblPr/>
              <a:tblGrid>
                <a:gridCol w="65532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ourier New" pitchFamily="49" charset="0"/>
                          <a:cs typeface="Times New Roman" pitchFamily="18" charset="0"/>
                        </a:rPr>
                        <a:t>Рабочий лист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ourier New" pitchFamily="49" charset="0"/>
                          <a:cs typeface="Times New Roman" pitchFamily="18" charset="0"/>
                        </a:rPr>
                        <a:t>«Найди предметы, которые могут быть зеркалами»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ourier New" pitchFamily="49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cs typeface="Arial" charset="0"/>
              </a:rPr>
              <a:t/>
            </a:r>
            <a:br>
              <a:rPr lang="ru-RU">
                <a:cs typeface="Arial" charset="0"/>
              </a:rPr>
            </a:b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50" y="333375"/>
            <a:ext cx="60007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</a:t>
            </a:r>
            <a:endParaRPr lang="ru-RU" sz="1800" b="1" dirty="0">
              <a:solidFill>
                <a:srgbClr val="1A3C1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3250" y="333375"/>
            <a:ext cx="5715000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>
                <a:solidFill>
                  <a:schemeClr val="tx1">
                    <a:tint val="75000"/>
                  </a:schemeClr>
                </a:solidFill>
                <a:latin typeface="+mn-lt"/>
              </a:rPr>
              <a:t>             </a:t>
            </a:r>
            <a:endParaRPr lang="ru-RU" b="1" dirty="0">
              <a:solidFill>
                <a:srgbClr val="1A3C18"/>
              </a:solidFill>
              <a:latin typeface="+mn-lt"/>
            </a:endParaRPr>
          </a:p>
        </p:txBody>
      </p:sp>
      <p:sp>
        <p:nvSpPr>
          <p:cNvPr id="21507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2" cstate="email"/>
          <a:srcRect t="14207"/>
          <a:stretch>
            <a:fillRect/>
          </a:stretch>
        </p:blipFill>
        <p:spPr bwMode="auto">
          <a:xfrm>
            <a:off x="684213" y="692150"/>
            <a:ext cx="8001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16013" y="5876925"/>
            <a:ext cx="64325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 algn="ctr">
              <a:lnSpc>
                <a:spcPts val="1075"/>
              </a:lnSpc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.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Модель обследования предмета (камень):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</a:p>
          <a:p>
            <a:pPr marL="25400" algn="ctr">
              <a:lnSpc>
                <a:spcPts val="1075"/>
              </a:lnSpc>
            </a:pPr>
            <a:r>
              <a:rPr lang="ru-RU" sz="1400" i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1 —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название предмета;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2 —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цвет;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3 —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форма;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4 —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гладкий или шероховатый;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5 —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мягкий или твердый;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6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— большой или маленький; 7 — применение</a:t>
            </a:r>
            <a:endParaRPr lang="ru-RU" sz="1400"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cs typeface="Arial" charset="0"/>
              </a:rPr>
              <a:t/>
            </a:r>
            <a:br>
              <a:rPr lang="ru-RU">
                <a:cs typeface="Arial" charset="0"/>
              </a:rPr>
            </a:b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d1c9e6d90f8f868836ab138ff86d4a042465c63"/>
</p:tagLst>
</file>

<file path=ppt/theme/theme1.xml><?xml version="1.0" encoding="utf-8"?>
<a:theme xmlns:a="http://schemas.openxmlformats.org/drawingml/2006/main" name="shablon_notebook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568</TotalTime>
  <Words>277</Words>
  <Application>Microsoft Office PowerPoint</Application>
  <PresentationFormat>Экран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shablon_notebook1</vt:lpstr>
      <vt:lpstr>                                  </vt:lpstr>
      <vt:lpstr>Задачи познавательного развития:  — развитие интересов детей, любознательности и познавательной мотивации; — формирование познавательных действий, становление сознания; — развитие воображения и творческой активности; —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 — 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 </vt:lpstr>
      <vt:lpstr>МБДОУ детский сад общеразвивающего вида «Солнышко» с. Новенькое Ивнянского района  </vt:lpstr>
      <vt:lpstr> </vt:lpstr>
      <vt:lpstr> </vt:lpstr>
      <vt:lpstr>   </vt:lpstr>
      <vt:lpstr>   </vt:lpstr>
      <vt:lpstr>   </vt:lpstr>
      <vt:lpstr>   </vt:lpstr>
      <vt:lpstr>   </vt:lpstr>
      <vt:lpstr>   </vt:lpstr>
      <vt:lpstr>   </vt:lpstr>
      <vt:lpstr>   </vt:lpstr>
      <vt:lpstr>Слайд 14</vt:lpstr>
      <vt:lpstr>Рекреационно-образовательная зона</vt:lpstr>
      <vt:lpstr>   </vt:lpstr>
      <vt:lpstr>   Возникновение  проблемной ситуации  Постановка исследовательской задачи, Определение методики эксперимента, плана действий Организация и распределение детей, выбор оборудования Правила безопасности,   инструкции взрослых  Выполнение эксперимента Анализ полученных данных Формулировка выводов</vt:lpstr>
      <vt:lpstr> </vt:lpstr>
      <vt:lpstr> </vt:lpstr>
      <vt:lpstr>   </vt:lpstr>
      <vt:lpstr>Взаимодействие с родителями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Представление  системы работы МДОУ ЦРР-детский сад «Сказка» п.Ивня:                      опыт, проблемы, перспективы   </dc:title>
  <dc:creator>Admin</dc:creator>
  <cp:lastModifiedBy>Таня</cp:lastModifiedBy>
  <cp:revision>82</cp:revision>
  <dcterms:created xsi:type="dcterms:W3CDTF">2015-12-13T09:30:39Z</dcterms:created>
  <dcterms:modified xsi:type="dcterms:W3CDTF">2017-08-10T06:18:22Z</dcterms:modified>
</cp:coreProperties>
</file>