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2"/>
  </p:notesMasterIdLst>
  <p:sldIdLst>
    <p:sldId id="309" r:id="rId2"/>
    <p:sldId id="270" r:id="rId3"/>
    <p:sldId id="271" r:id="rId4"/>
    <p:sldId id="300" r:id="rId5"/>
    <p:sldId id="299" r:id="rId6"/>
    <p:sldId id="308" r:id="rId7"/>
    <p:sldId id="272" r:id="rId8"/>
    <p:sldId id="275" r:id="rId9"/>
    <p:sldId id="290" r:id="rId10"/>
    <p:sldId id="292" r:id="rId11"/>
    <p:sldId id="291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10693400" cy="60198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1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C"/>
    <a:srgbClr val="FF2F2F"/>
    <a:srgbClr val="F20000"/>
    <a:srgbClr val="7F8083"/>
    <a:srgbClr val="F5D699"/>
    <a:srgbClr val="F7DFAF"/>
    <a:srgbClr val="EFBE61"/>
    <a:srgbClr val="008EC1"/>
    <a:srgbClr val="7C7D80"/>
    <a:srgbClr val="7B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04" autoAdjust="0"/>
  </p:normalViewPr>
  <p:slideViewPr>
    <p:cSldViewPr>
      <p:cViewPr varScale="1">
        <p:scale>
          <a:sx n="121" d="100"/>
          <a:sy n="121" d="100"/>
        </p:scale>
        <p:origin x="-648" y="-96"/>
      </p:cViewPr>
      <p:guideLst>
        <p:guide orient="horz" pos="287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30" cy="340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423" y="0"/>
            <a:ext cx="4300855" cy="340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C9D4-3A7E-4A8A-BE34-DBC3822E972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12" y="3271561"/>
            <a:ext cx="7941401" cy="26764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75"/>
            <a:ext cx="4302330" cy="340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423" y="6457075"/>
            <a:ext cx="4300855" cy="340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5C02-8735-4F00-8579-6C2C1B54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1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2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5C02-8735-4F00-8579-6C2C1B54D9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9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5C02-8735-4F00-8579-6C2C1B54D9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3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6138"/>
            <a:ext cx="9089390" cy="1264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71088"/>
            <a:ext cx="7485380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DA27-8137-4372-A519-47A02CA68C2A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82AD-6381-46CE-8507-FBF4A21B25F1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C7E3-2A44-489D-A581-FA8A907BFD5C}" type="datetime1">
              <a:rPr lang="en-US" smtClean="0"/>
              <a:t>9/26/2023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DB50-AE8E-48AC-8453-FF394E4F3AAA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79D0-0097-4075-9996-9CA9653BA6B7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61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0693400" cy="3009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009900"/>
            <a:ext cx="10693400" cy="30099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381" y="3333185"/>
            <a:ext cx="4028126" cy="76944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500" cap="all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1381" y="5443327"/>
            <a:ext cx="4028126" cy="246221"/>
          </a:xfrm>
        </p:spPr>
        <p:txBody>
          <a:bodyPr anchor="b"/>
          <a:lstStyle>
            <a:lvl1pPr>
              <a:spcBef>
                <a:spcPts val="0"/>
              </a:spcBef>
              <a:defRPr sz="1600" cap="none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0" y="379024"/>
            <a:ext cx="3191171" cy="7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009900"/>
            <a:ext cx="10693400" cy="30099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0693400" cy="3009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2077" y="4138354"/>
            <a:ext cx="5061265" cy="1551194"/>
          </a:xfrm>
        </p:spPr>
        <p:txBody>
          <a:bodyPr anchor="b" anchorCtr="0"/>
          <a:lstStyle>
            <a:lvl1pPr marL="0" marR="0" indent="0" algn="l" defTabSz="8022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spc="26" baseline="0">
                <a:solidFill>
                  <a:schemeClr val="bg2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381" y="2048644"/>
            <a:ext cx="4871902" cy="64633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100" cap="all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9" y="379025"/>
            <a:ext cx="2111565" cy="5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8000">
              <a:schemeClr val="tx2"/>
            </a:gs>
            <a:gs pos="70000">
              <a:srgbClr val="C4D6EB"/>
            </a:gs>
            <a:gs pos="97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8" y="37601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140195" y="0"/>
                </a:moveTo>
                <a:lnTo>
                  <a:pt x="95886" y="7149"/>
                </a:lnTo>
                <a:lnTo>
                  <a:pt x="57401" y="27056"/>
                </a:lnTo>
                <a:lnTo>
                  <a:pt x="27052" y="57409"/>
                </a:lnTo>
                <a:lnTo>
                  <a:pt x="7148" y="95897"/>
                </a:lnTo>
                <a:lnTo>
                  <a:pt x="0" y="140208"/>
                </a:lnTo>
                <a:lnTo>
                  <a:pt x="7148" y="184523"/>
                </a:lnTo>
                <a:lnTo>
                  <a:pt x="27052" y="223011"/>
                </a:lnTo>
                <a:lnTo>
                  <a:pt x="57401" y="253363"/>
                </a:lnTo>
                <a:lnTo>
                  <a:pt x="95886" y="273267"/>
                </a:lnTo>
                <a:lnTo>
                  <a:pt x="140195" y="280416"/>
                </a:lnTo>
                <a:lnTo>
                  <a:pt x="184523" y="273267"/>
                </a:lnTo>
                <a:lnTo>
                  <a:pt x="191649" y="269582"/>
                </a:lnTo>
                <a:lnTo>
                  <a:pt x="140195" y="269582"/>
                </a:lnTo>
                <a:lnTo>
                  <a:pt x="89841" y="259417"/>
                </a:lnTo>
                <a:lnTo>
                  <a:pt x="48726" y="231694"/>
                </a:lnTo>
                <a:lnTo>
                  <a:pt x="21008" y="190571"/>
                </a:lnTo>
                <a:lnTo>
                  <a:pt x="10845" y="140208"/>
                </a:lnTo>
                <a:lnTo>
                  <a:pt x="21008" y="89844"/>
                </a:lnTo>
                <a:lnTo>
                  <a:pt x="48726" y="48721"/>
                </a:lnTo>
                <a:lnTo>
                  <a:pt x="89841" y="20998"/>
                </a:lnTo>
                <a:lnTo>
                  <a:pt x="140195" y="10833"/>
                </a:lnTo>
                <a:lnTo>
                  <a:pt x="191646" y="10833"/>
                </a:lnTo>
                <a:lnTo>
                  <a:pt x="184523" y="7149"/>
                </a:lnTo>
                <a:lnTo>
                  <a:pt x="140195" y="0"/>
                </a:lnTo>
                <a:close/>
              </a:path>
              <a:path w="280670" h="280670">
                <a:moveTo>
                  <a:pt x="191646" y="10833"/>
                </a:moveTo>
                <a:lnTo>
                  <a:pt x="140195" y="10833"/>
                </a:lnTo>
                <a:lnTo>
                  <a:pt x="190565" y="20998"/>
                </a:lnTo>
                <a:lnTo>
                  <a:pt x="231692" y="48721"/>
                </a:lnTo>
                <a:lnTo>
                  <a:pt x="259417" y="89844"/>
                </a:lnTo>
                <a:lnTo>
                  <a:pt x="269582" y="140208"/>
                </a:lnTo>
                <a:lnTo>
                  <a:pt x="259417" y="190571"/>
                </a:lnTo>
                <a:lnTo>
                  <a:pt x="231692" y="231694"/>
                </a:lnTo>
                <a:lnTo>
                  <a:pt x="190565" y="259417"/>
                </a:lnTo>
                <a:lnTo>
                  <a:pt x="140195" y="269582"/>
                </a:lnTo>
                <a:lnTo>
                  <a:pt x="191649" y="269582"/>
                </a:lnTo>
                <a:lnTo>
                  <a:pt x="223019" y="253363"/>
                </a:lnTo>
                <a:lnTo>
                  <a:pt x="253374" y="223011"/>
                </a:lnTo>
                <a:lnTo>
                  <a:pt x="273280" y="184523"/>
                </a:lnTo>
                <a:lnTo>
                  <a:pt x="280428" y="140208"/>
                </a:lnTo>
                <a:lnTo>
                  <a:pt x="273280" y="95897"/>
                </a:lnTo>
                <a:lnTo>
                  <a:pt x="253374" y="57409"/>
                </a:lnTo>
                <a:lnTo>
                  <a:pt x="223019" y="27056"/>
                </a:lnTo>
                <a:lnTo>
                  <a:pt x="191646" y="10833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817" y="415641"/>
            <a:ext cx="228726" cy="2057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0256" y="466026"/>
            <a:ext cx="769918" cy="1021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0792"/>
            <a:ext cx="9624060" cy="963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4554"/>
            <a:ext cx="9624060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8414"/>
            <a:ext cx="3421888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9D9A-DE93-48A1-AFB7-A6AF4116673F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516" y="1739054"/>
            <a:ext cx="7640152" cy="233047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053"/>
              </a:spcAft>
            </a:pPr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ОБЕСПЕЧЕНИЯ ИНФОРМАЦИОННОЙ БЕЗОПАСНОСТИ КРЕДИТНО-ФИНАНСОВОЙ СФЕРЫ: ПРОТИВОДЕЙСТВИЕ СОВЕРШЕНИЮ ОПЕРАЦИЙ БЕЗ СОГЛАСИЯ КЛИЕНТОВ</a:t>
            </a:r>
            <a:endParaRPr lang="ru-RU" sz="1600" dirty="0"/>
          </a:p>
          <a:p>
            <a:pPr>
              <a:spcAft>
                <a:spcPts val="1053"/>
              </a:spcAft>
            </a:pPr>
            <a:endParaRPr lang="ru-RU" sz="1600" dirty="0"/>
          </a:p>
          <a:p>
            <a:pPr>
              <a:spcAft>
                <a:spcPts val="1053"/>
              </a:spcAft>
            </a:pPr>
            <a:endParaRPr lang="ru-RU" sz="1600" dirty="0"/>
          </a:p>
          <a:p>
            <a:pPr>
              <a:spcAft>
                <a:spcPts val="1053"/>
              </a:spcAft>
            </a:pPr>
            <a:endParaRPr lang="ru-RU" sz="1600" dirty="0"/>
          </a:p>
          <a:p>
            <a:pPr>
              <a:spcAft>
                <a:spcPts val="1053"/>
              </a:spcAft>
            </a:pP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Гребенникова ИННА ДМИТРИЕВНА</a:t>
            </a:r>
          </a:p>
          <a:p>
            <a:pPr>
              <a:spcAft>
                <a:spcPts val="1053"/>
              </a:spcAft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И.О.  УПРАВЛЯЮЩЕГО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БЕЛГОРОДСКОЙ ОБЛАСТИ ГЛАВНОГО УПРАВЛЕНИЯ БАНКА РОССИИ ПО ЦЕНТРАЛЬНОМУ ФЕДЕРАЛЬНОМУ ОКРУГУ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1194" y="5573840"/>
            <a:ext cx="4028126" cy="2424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80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0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019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0055" y="801564"/>
            <a:ext cx="9624060" cy="963168"/>
          </a:xfrm>
        </p:spPr>
        <p:txBody>
          <a:bodyPr/>
          <a:lstStyle/>
          <a:p>
            <a:r>
              <a:rPr lang="ru-RU" dirty="0" smtClean="0"/>
              <a:t>ЧТО ДЕЛАТЬ, ЕСЛИ МОШЕННИКИ ПОХИТИЛИ ДЕНЬГИ С КАРТЫ?</a:t>
            </a:r>
            <a:endParaRPr lang="ru-RU" dirty="0"/>
          </a:p>
        </p:txBody>
      </p:sp>
      <p:sp>
        <p:nvSpPr>
          <p:cNvPr id="108" name="Текст 10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333002" y="2919310"/>
            <a:ext cx="561960" cy="562405"/>
          </a:xfrm>
          <a:custGeom>
            <a:avLst/>
            <a:gdLst/>
            <a:ahLst/>
            <a:cxnLst/>
            <a:rect l="l" t="t" r="r" b="b"/>
            <a:pathLst>
              <a:path w="640715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191195" y="1540474"/>
            <a:ext cx="1242551" cy="1135959"/>
            <a:chOff x="1358132" y="1754971"/>
            <a:chExt cx="1416685" cy="1294130"/>
          </a:xfrm>
        </p:grpSpPr>
        <p:sp>
          <p:nvSpPr>
            <p:cNvPr id="6" name="object 6"/>
            <p:cNvSpPr/>
            <p:nvPr/>
          </p:nvSpPr>
          <p:spPr>
            <a:xfrm>
              <a:off x="1358132" y="1756730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9"/>
                  </a:lnTo>
                  <a:lnTo>
                    <a:pt x="306239" y="154688"/>
                  </a:lnTo>
                  <a:lnTo>
                    <a:pt x="268713" y="184351"/>
                  </a:lnTo>
                  <a:lnTo>
                    <a:pt x="233010" y="215984"/>
                  </a:lnTo>
                  <a:lnTo>
                    <a:pt x="199275" y="249443"/>
                  </a:lnTo>
                  <a:lnTo>
                    <a:pt x="167654" y="284584"/>
                  </a:lnTo>
                  <a:lnTo>
                    <a:pt x="138291" y="321263"/>
                  </a:lnTo>
                  <a:lnTo>
                    <a:pt x="111332" y="359337"/>
                  </a:lnTo>
                  <a:lnTo>
                    <a:pt x="86921" y="398661"/>
                  </a:lnTo>
                  <a:lnTo>
                    <a:pt x="65205" y="439092"/>
                  </a:lnTo>
                  <a:lnTo>
                    <a:pt x="46326" y="480485"/>
                  </a:lnTo>
                  <a:lnTo>
                    <a:pt x="30432" y="522698"/>
                  </a:lnTo>
                  <a:lnTo>
                    <a:pt x="17667" y="565585"/>
                  </a:lnTo>
                  <a:lnTo>
                    <a:pt x="8176" y="609003"/>
                  </a:lnTo>
                  <a:lnTo>
                    <a:pt x="2103" y="652809"/>
                  </a:lnTo>
                  <a:lnTo>
                    <a:pt x="0" y="694568"/>
                  </a:lnTo>
                  <a:lnTo>
                    <a:pt x="1842" y="735864"/>
                  </a:lnTo>
                  <a:lnTo>
                    <a:pt x="7501" y="776575"/>
                  </a:lnTo>
                  <a:lnTo>
                    <a:pt x="16849" y="816580"/>
                  </a:lnTo>
                  <a:lnTo>
                    <a:pt x="29757" y="855757"/>
                  </a:lnTo>
                  <a:lnTo>
                    <a:pt x="46094" y="893988"/>
                  </a:lnTo>
                  <a:lnTo>
                    <a:pt x="65734" y="931149"/>
                  </a:lnTo>
                  <a:lnTo>
                    <a:pt x="88546" y="967121"/>
                  </a:lnTo>
                  <a:lnTo>
                    <a:pt x="114401" y="1001783"/>
                  </a:lnTo>
                  <a:lnTo>
                    <a:pt x="143172" y="1035013"/>
                  </a:lnTo>
                  <a:lnTo>
                    <a:pt x="174728" y="1066691"/>
                  </a:lnTo>
                  <a:lnTo>
                    <a:pt x="208941" y="1096695"/>
                  </a:lnTo>
                  <a:lnTo>
                    <a:pt x="245683" y="1124906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42683" y="1761321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6"/>
                  </a:lnTo>
                  <a:lnTo>
                    <a:pt x="208941" y="1096695"/>
                  </a:lnTo>
                  <a:lnTo>
                    <a:pt x="174728" y="1066691"/>
                  </a:lnTo>
                  <a:lnTo>
                    <a:pt x="143172" y="1035013"/>
                  </a:lnTo>
                  <a:lnTo>
                    <a:pt x="114401" y="1001783"/>
                  </a:lnTo>
                  <a:lnTo>
                    <a:pt x="88546" y="967121"/>
                  </a:lnTo>
                  <a:lnTo>
                    <a:pt x="65734" y="931149"/>
                  </a:lnTo>
                  <a:lnTo>
                    <a:pt x="46094" y="893988"/>
                  </a:lnTo>
                  <a:lnTo>
                    <a:pt x="29757" y="855757"/>
                  </a:lnTo>
                  <a:lnTo>
                    <a:pt x="16849" y="816580"/>
                  </a:lnTo>
                  <a:lnTo>
                    <a:pt x="7501" y="776575"/>
                  </a:lnTo>
                  <a:lnTo>
                    <a:pt x="1842" y="735864"/>
                  </a:lnTo>
                  <a:lnTo>
                    <a:pt x="0" y="694568"/>
                  </a:lnTo>
                  <a:lnTo>
                    <a:pt x="2103" y="652809"/>
                  </a:lnTo>
                  <a:lnTo>
                    <a:pt x="8176" y="609003"/>
                  </a:lnTo>
                  <a:lnTo>
                    <a:pt x="17667" y="565585"/>
                  </a:lnTo>
                  <a:lnTo>
                    <a:pt x="30432" y="522698"/>
                  </a:lnTo>
                  <a:lnTo>
                    <a:pt x="46326" y="480485"/>
                  </a:lnTo>
                  <a:lnTo>
                    <a:pt x="65205" y="439092"/>
                  </a:lnTo>
                  <a:lnTo>
                    <a:pt x="86921" y="398661"/>
                  </a:lnTo>
                  <a:lnTo>
                    <a:pt x="111332" y="359337"/>
                  </a:lnTo>
                  <a:lnTo>
                    <a:pt x="138291" y="321263"/>
                  </a:lnTo>
                  <a:lnTo>
                    <a:pt x="167654" y="284584"/>
                  </a:lnTo>
                  <a:lnTo>
                    <a:pt x="199275" y="249443"/>
                  </a:lnTo>
                  <a:lnTo>
                    <a:pt x="233010" y="215984"/>
                  </a:lnTo>
                  <a:lnTo>
                    <a:pt x="268713" y="184351"/>
                  </a:lnTo>
                  <a:lnTo>
                    <a:pt x="306239" y="154688"/>
                  </a:lnTo>
                  <a:lnTo>
                    <a:pt x="345444" y="127139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516" y="2514851"/>
              <a:ext cx="172237" cy="1003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9331" y="2532326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5292" y="2635653"/>
              <a:ext cx="100152" cy="1980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52664" y="1935365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85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59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55"/>
                  </a:lnTo>
                  <a:lnTo>
                    <a:pt x="891603" y="370090"/>
                  </a:lnTo>
                  <a:lnTo>
                    <a:pt x="873467" y="415759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373" y="2307155"/>
              <a:ext cx="167919" cy="1917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52660" y="2119748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2662" y="2298320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151" y="1935354"/>
              <a:ext cx="136867" cy="1502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0078" y="2117512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6480" y="2298312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9332" y="2532331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5107" y="2481460"/>
              <a:ext cx="239052" cy="1671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19263" y="1901964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78"/>
                  </a:moveTo>
                  <a:lnTo>
                    <a:pt x="1146937" y="739571"/>
                  </a:lnTo>
                  <a:lnTo>
                    <a:pt x="1126159" y="716940"/>
                  </a:lnTo>
                  <a:lnTo>
                    <a:pt x="1126159" y="783678"/>
                  </a:lnTo>
                  <a:lnTo>
                    <a:pt x="1124699" y="795743"/>
                  </a:lnTo>
                  <a:lnTo>
                    <a:pt x="1120444" y="806932"/>
                  </a:lnTo>
                  <a:lnTo>
                    <a:pt x="1113650" y="816813"/>
                  </a:lnTo>
                  <a:lnTo>
                    <a:pt x="1104569" y="824877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78"/>
                  </a:lnTo>
                  <a:lnTo>
                    <a:pt x="1107198" y="931735"/>
                  </a:lnTo>
                  <a:lnTo>
                    <a:pt x="1044943" y="931735"/>
                  </a:lnTo>
                  <a:lnTo>
                    <a:pt x="1060716" y="858278"/>
                  </a:lnTo>
                  <a:lnTo>
                    <a:pt x="1061339" y="848690"/>
                  </a:lnTo>
                  <a:lnTo>
                    <a:pt x="1059192" y="839546"/>
                  </a:lnTo>
                  <a:lnTo>
                    <a:pt x="1054519" y="831418"/>
                  </a:lnTo>
                  <a:lnTo>
                    <a:pt x="1047508" y="824826"/>
                  </a:lnTo>
                  <a:lnTo>
                    <a:pt x="1038085" y="816356"/>
                  </a:lnTo>
                  <a:lnTo>
                    <a:pt x="1031201" y="805992"/>
                  </a:lnTo>
                  <a:lnTo>
                    <a:pt x="1027099" y="794245"/>
                  </a:lnTo>
                  <a:lnTo>
                    <a:pt x="1026020" y="781596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691"/>
                  </a:lnTo>
                  <a:lnTo>
                    <a:pt x="1083144" y="734072"/>
                  </a:lnTo>
                  <a:lnTo>
                    <a:pt x="1117130" y="754926"/>
                  </a:lnTo>
                  <a:lnTo>
                    <a:pt x="1126159" y="783678"/>
                  </a:lnTo>
                  <a:lnTo>
                    <a:pt x="1126159" y="716940"/>
                  </a:lnTo>
                  <a:lnTo>
                    <a:pt x="1084326" y="700328"/>
                  </a:lnTo>
                  <a:lnTo>
                    <a:pt x="1077556" y="699922"/>
                  </a:lnTo>
                  <a:lnTo>
                    <a:pt x="1070673" y="700354"/>
                  </a:lnTo>
                  <a:lnTo>
                    <a:pt x="1040980" y="708037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62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890"/>
                  </a:lnTo>
                  <a:lnTo>
                    <a:pt x="1009040" y="939863"/>
                  </a:lnTo>
                  <a:lnTo>
                    <a:pt x="1008976" y="940422"/>
                  </a:lnTo>
                  <a:lnTo>
                    <a:pt x="1008888" y="945654"/>
                  </a:lnTo>
                  <a:lnTo>
                    <a:pt x="1009078" y="947013"/>
                  </a:lnTo>
                  <a:lnTo>
                    <a:pt x="1011491" y="953871"/>
                  </a:lnTo>
                  <a:lnTo>
                    <a:pt x="1011593" y="954100"/>
                  </a:lnTo>
                  <a:lnTo>
                    <a:pt x="1024331" y="965123"/>
                  </a:lnTo>
                  <a:lnTo>
                    <a:pt x="1127810" y="965123"/>
                  </a:lnTo>
                  <a:lnTo>
                    <a:pt x="1143342" y="941705"/>
                  </a:lnTo>
                  <a:lnTo>
                    <a:pt x="1143190" y="940422"/>
                  </a:lnTo>
                  <a:lnTo>
                    <a:pt x="1142987" y="939304"/>
                  </a:lnTo>
                  <a:lnTo>
                    <a:pt x="1141361" y="931735"/>
                  </a:lnTo>
                  <a:lnTo>
                    <a:pt x="1124204" y="851890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78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66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11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11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81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81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72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19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48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60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79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79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69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72"/>
                  </a:lnTo>
                  <a:lnTo>
                    <a:pt x="1030236" y="281482"/>
                  </a:lnTo>
                  <a:lnTo>
                    <a:pt x="984592" y="299135"/>
                  </a:lnTo>
                  <a:lnTo>
                    <a:pt x="944499" y="326771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02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54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69"/>
                  </a:lnTo>
                  <a:lnTo>
                    <a:pt x="33401" y="184569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61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61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02"/>
                  </a:lnTo>
                  <a:lnTo>
                    <a:pt x="21247" y="21259"/>
                  </a:lnTo>
                  <a:lnTo>
                    <a:pt x="5702" y="44297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12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089623" y="1491401"/>
            <a:ext cx="1256475" cy="1269732"/>
            <a:chOff x="9223323" y="1699064"/>
            <a:chExt cx="1432560" cy="1446530"/>
          </a:xfrm>
        </p:grpSpPr>
        <p:sp>
          <p:nvSpPr>
            <p:cNvPr id="22" name="object 22"/>
            <p:cNvSpPr/>
            <p:nvPr/>
          </p:nvSpPr>
          <p:spPr>
            <a:xfrm>
              <a:off x="9223323" y="1751596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308887" y="1756549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447584" y="1836092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517938" y="1906727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606864" y="1699069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21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693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693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21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962185" y="2163965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8870" y="2107885"/>
              <a:ext cx="134061" cy="13406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962199" y="23481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962185" y="2402877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31"/>
                  </a:moveTo>
                  <a:lnTo>
                    <a:pt x="311010" y="54762"/>
                  </a:lnTo>
                  <a:lnTo>
                    <a:pt x="3568" y="54762"/>
                  </a:lnTo>
                  <a:lnTo>
                    <a:pt x="0" y="58331"/>
                  </a:lnTo>
                  <a:lnTo>
                    <a:pt x="0" y="71107"/>
                  </a:lnTo>
                  <a:lnTo>
                    <a:pt x="3568" y="74676"/>
                  </a:lnTo>
                  <a:lnTo>
                    <a:pt x="306616" y="74676"/>
                  </a:lnTo>
                  <a:lnTo>
                    <a:pt x="311010" y="74676"/>
                  </a:lnTo>
                  <a:lnTo>
                    <a:pt x="314579" y="71107"/>
                  </a:lnTo>
                  <a:lnTo>
                    <a:pt x="314579" y="58331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346803"/>
              <a:ext cx="134061" cy="13406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62199" y="2587043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962185" y="264180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585721"/>
              <a:ext cx="134061" cy="1340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62199" y="282596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880715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31"/>
                  </a:moveTo>
                  <a:lnTo>
                    <a:pt x="311010" y="54762"/>
                  </a:lnTo>
                  <a:lnTo>
                    <a:pt x="3568" y="54762"/>
                  </a:lnTo>
                  <a:lnTo>
                    <a:pt x="0" y="58331"/>
                  </a:lnTo>
                  <a:lnTo>
                    <a:pt x="0" y="71107"/>
                  </a:lnTo>
                  <a:lnTo>
                    <a:pt x="3568" y="74676"/>
                  </a:lnTo>
                  <a:lnTo>
                    <a:pt x="306616" y="74676"/>
                  </a:lnTo>
                  <a:lnTo>
                    <a:pt x="311010" y="74676"/>
                  </a:lnTo>
                  <a:lnTo>
                    <a:pt x="314579" y="71107"/>
                  </a:lnTo>
                  <a:lnTo>
                    <a:pt x="314579" y="58331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824641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51186" y="1831263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313900" y="2398966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47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382039" y="2581343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0855" y="2825738"/>
              <a:ext cx="74910" cy="1166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304101" y="2398954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7"/>
                  </a:lnTo>
                  <a:lnTo>
                    <a:pt x="27362" y="102991"/>
                  </a:lnTo>
                  <a:lnTo>
                    <a:pt x="17501" y="60427"/>
                  </a:lnTo>
                  <a:lnTo>
                    <a:pt x="14198" y="42202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101011"/>
              <a:ext cx="134505" cy="12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0780" y="2331069"/>
              <a:ext cx="134505" cy="1253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566445"/>
              <a:ext cx="134505" cy="1253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799826"/>
              <a:ext cx="134505" cy="12534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813099" y="1553333"/>
            <a:ext cx="1102757" cy="1096384"/>
            <a:chOff x="5487619" y="1769619"/>
            <a:chExt cx="1257300" cy="1249045"/>
          </a:xfrm>
        </p:grpSpPr>
        <p:sp>
          <p:nvSpPr>
            <p:cNvPr id="48" name="object 48"/>
            <p:cNvSpPr/>
            <p:nvPr/>
          </p:nvSpPr>
          <p:spPr>
            <a:xfrm>
              <a:off x="5487619" y="1795189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562665" y="1799534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775399" y="1784231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762974" y="1771736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19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19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19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7547" y="2526450"/>
              <a:ext cx="189801" cy="1897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853353" y="2032262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40"/>
                  </a:lnTo>
                  <a:lnTo>
                    <a:pt x="34225" y="310743"/>
                  </a:lnTo>
                  <a:lnTo>
                    <a:pt x="58686" y="340258"/>
                  </a:lnTo>
                  <a:lnTo>
                    <a:pt x="94507" y="368546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78589" y="1769630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897981" y="2043912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02"/>
                  </a:moveTo>
                  <a:lnTo>
                    <a:pt x="75933" y="284937"/>
                  </a:lnTo>
                  <a:lnTo>
                    <a:pt x="23698" y="284937"/>
                  </a:lnTo>
                  <a:lnTo>
                    <a:pt x="22733" y="285902"/>
                  </a:lnTo>
                  <a:lnTo>
                    <a:pt x="22733" y="296011"/>
                  </a:lnTo>
                  <a:lnTo>
                    <a:pt x="23698" y="296976"/>
                  </a:lnTo>
                  <a:lnTo>
                    <a:pt x="74739" y="296976"/>
                  </a:lnTo>
                  <a:lnTo>
                    <a:pt x="75933" y="296976"/>
                  </a:lnTo>
                  <a:lnTo>
                    <a:pt x="76911" y="296011"/>
                  </a:lnTo>
                  <a:lnTo>
                    <a:pt x="76911" y="285902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02"/>
                  </a:moveTo>
                  <a:lnTo>
                    <a:pt x="150647" y="284937"/>
                  </a:lnTo>
                  <a:lnTo>
                    <a:pt x="98412" y="284937"/>
                  </a:lnTo>
                  <a:lnTo>
                    <a:pt x="97447" y="285902"/>
                  </a:lnTo>
                  <a:lnTo>
                    <a:pt x="97447" y="296011"/>
                  </a:lnTo>
                  <a:lnTo>
                    <a:pt x="98412" y="296976"/>
                  </a:lnTo>
                  <a:lnTo>
                    <a:pt x="149453" y="296976"/>
                  </a:lnTo>
                  <a:lnTo>
                    <a:pt x="150647" y="296976"/>
                  </a:lnTo>
                  <a:lnTo>
                    <a:pt x="151625" y="296011"/>
                  </a:lnTo>
                  <a:lnTo>
                    <a:pt x="151625" y="285902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02"/>
                  </a:moveTo>
                  <a:lnTo>
                    <a:pt x="225374" y="284937"/>
                  </a:lnTo>
                  <a:lnTo>
                    <a:pt x="173139" y="284937"/>
                  </a:lnTo>
                  <a:lnTo>
                    <a:pt x="172173" y="285902"/>
                  </a:lnTo>
                  <a:lnTo>
                    <a:pt x="172173" y="296011"/>
                  </a:lnTo>
                  <a:lnTo>
                    <a:pt x="173139" y="296976"/>
                  </a:lnTo>
                  <a:lnTo>
                    <a:pt x="224180" y="296976"/>
                  </a:lnTo>
                  <a:lnTo>
                    <a:pt x="225374" y="296976"/>
                  </a:lnTo>
                  <a:lnTo>
                    <a:pt x="226352" y="296011"/>
                  </a:lnTo>
                  <a:lnTo>
                    <a:pt x="226352" y="285902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02"/>
                  </a:moveTo>
                  <a:lnTo>
                    <a:pt x="300088" y="284937"/>
                  </a:lnTo>
                  <a:lnTo>
                    <a:pt x="247853" y="284937"/>
                  </a:lnTo>
                  <a:lnTo>
                    <a:pt x="246888" y="285902"/>
                  </a:lnTo>
                  <a:lnTo>
                    <a:pt x="246888" y="296011"/>
                  </a:lnTo>
                  <a:lnTo>
                    <a:pt x="247853" y="296976"/>
                  </a:lnTo>
                  <a:lnTo>
                    <a:pt x="298894" y="296976"/>
                  </a:lnTo>
                  <a:lnTo>
                    <a:pt x="300088" y="296976"/>
                  </a:lnTo>
                  <a:lnTo>
                    <a:pt x="301066" y="296011"/>
                  </a:lnTo>
                  <a:lnTo>
                    <a:pt x="301066" y="285902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40"/>
                  </a:moveTo>
                  <a:lnTo>
                    <a:pt x="311200" y="301840"/>
                  </a:lnTo>
                  <a:lnTo>
                    <a:pt x="311200" y="300570"/>
                  </a:lnTo>
                  <a:lnTo>
                    <a:pt x="12585" y="300570"/>
                  </a:lnTo>
                  <a:lnTo>
                    <a:pt x="12585" y="301840"/>
                  </a:lnTo>
                  <a:lnTo>
                    <a:pt x="11772" y="301840"/>
                  </a:lnTo>
                  <a:lnTo>
                    <a:pt x="11772" y="313270"/>
                  </a:lnTo>
                  <a:lnTo>
                    <a:pt x="12065" y="313270"/>
                  </a:lnTo>
                  <a:lnTo>
                    <a:pt x="12065" y="314540"/>
                  </a:lnTo>
                  <a:lnTo>
                    <a:pt x="311721" y="314540"/>
                  </a:lnTo>
                  <a:lnTo>
                    <a:pt x="311721" y="313270"/>
                  </a:lnTo>
                  <a:lnTo>
                    <a:pt x="312013" y="313270"/>
                  </a:lnTo>
                  <a:lnTo>
                    <a:pt x="312013" y="301840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86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86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86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7061" y="2891133"/>
            <a:ext cx="369813" cy="552702"/>
          </a:xfrm>
          <a:prstGeom prst="rect">
            <a:avLst/>
          </a:prstGeom>
        </p:spPr>
        <p:txBody>
          <a:bodyPr vert="horz" wrap="square" lIns="0" tIns="12256" rIns="0" bIns="0" rtlCol="0">
            <a:spAutoFit/>
          </a:bodyPr>
          <a:lstStyle/>
          <a:p>
            <a:pPr marL="11142">
              <a:spcBef>
                <a:spcPts val="97"/>
              </a:spcBef>
            </a:pPr>
            <a:r>
              <a:rPr sz="3500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 b="1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036262" y="2919310"/>
            <a:ext cx="561960" cy="562405"/>
          </a:xfrm>
          <a:custGeom>
            <a:avLst/>
            <a:gdLst/>
            <a:ahLst/>
            <a:cxnLst/>
            <a:rect l="l" t="t" r="r" b="b"/>
            <a:pathLst>
              <a:path w="640715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7162189" y="2883006"/>
            <a:ext cx="369813" cy="552702"/>
          </a:xfrm>
          <a:prstGeom prst="rect">
            <a:avLst/>
          </a:prstGeom>
        </p:spPr>
        <p:txBody>
          <a:bodyPr vert="horz" wrap="square" lIns="0" tIns="12256" rIns="0" bIns="0" rtlCol="0">
            <a:spAutoFit/>
          </a:bodyPr>
          <a:lstStyle/>
          <a:p>
            <a:pPr marL="11142">
              <a:spcBef>
                <a:spcPts val="97"/>
              </a:spcBef>
            </a:pPr>
            <a:r>
              <a:rPr sz="3500" b="1" spc="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 b="1" dirty="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2258" y="5191361"/>
            <a:ext cx="556154" cy="50404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34288" y="5195081"/>
            <a:ext cx="555633" cy="50357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06928" y="5183582"/>
            <a:ext cx="555094" cy="503079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967526" y="5177693"/>
            <a:ext cx="1582846" cy="545126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1188873" y="5280200"/>
            <a:ext cx="1285993" cy="288250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spcBef>
                <a:spcPts val="88"/>
              </a:spcBef>
            </a:pPr>
            <a:r>
              <a:rPr b="1" dirty="0">
                <a:latin typeface="Arial"/>
                <a:cs typeface="Arial"/>
              </a:rPr>
              <a:t>сразу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22" dirty="0">
                <a:latin typeface="Arial"/>
                <a:cs typeface="Arial"/>
              </a:rPr>
              <a:t>же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31869" y="4026339"/>
            <a:ext cx="3369535" cy="724606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 marR="4457">
              <a:lnSpc>
                <a:spcPct val="109300"/>
              </a:lnSpc>
              <a:spcBef>
                <a:spcPts val="88"/>
              </a:spcBef>
            </a:pPr>
            <a:r>
              <a:rPr sz="1400" dirty="0">
                <a:latin typeface="Arial"/>
                <a:cs typeface="Arial"/>
              </a:rPr>
              <a:t>в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мобильном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приложении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-18" dirty="0">
                <a:latin typeface="Arial"/>
                <a:cs typeface="Arial"/>
              </a:rPr>
              <a:t>банка </a:t>
            </a:r>
            <a:r>
              <a:rPr sz="1400" dirty="0">
                <a:latin typeface="Arial"/>
                <a:cs typeface="Arial"/>
              </a:rPr>
              <a:t>звонком</a:t>
            </a:r>
            <a:r>
              <a:rPr sz="1400" spc="-18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8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горячую</a:t>
            </a:r>
            <a:r>
              <a:rPr sz="1400" spc="-18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линию</a:t>
            </a:r>
            <a:r>
              <a:rPr sz="1400" spc="-18" dirty="0">
                <a:latin typeface="Arial"/>
                <a:cs typeface="Arial"/>
              </a:rPr>
              <a:t> банка </a:t>
            </a:r>
            <a:r>
              <a:rPr sz="1400" dirty="0">
                <a:latin typeface="Arial"/>
                <a:cs typeface="Arial"/>
              </a:rPr>
              <a:t>личным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обращением</a:t>
            </a:r>
            <a:r>
              <a:rPr sz="1400" spc="-2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6" dirty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отделение</a:t>
            </a:r>
            <a:r>
              <a:rPr sz="1400" spc="-22" dirty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банка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033151" y="3983354"/>
            <a:ext cx="2070175" cy="490502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 marR="4457">
              <a:lnSpc>
                <a:spcPct val="109300"/>
              </a:lnSpc>
              <a:spcBef>
                <a:spcPts val="88"/>
              </a:spcBef>
            </a:pPr>
            <a:r>
              <a:rPr sz="1400" dirty="0">
                <a:latin typeface="Arial"/>
                <a:cs typeface="Arial"/>
              </a:rPr>
              <a:t>при личном </a:t>
            </a:r>
            <a:r>
              <a:rPr sz="1400" spc="-9" dirty="0">
                <a:latin typeface="Arial"/>
                <a:cs typeface="Arial"/>
              </a:rPr>
              <a:t>обращении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ближайший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spc="-18" dirty="0">
                <a:latin typeface="Arial"/>
                <a:cs typeface="Arial"/>
              </a:rPr>
              <a:t>отдел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spc="-22" dirty="0">
                <a:latin typeface="Arial"/>
                <a:cs typeface="Arial"/>
              </a:rPr>
              <a:t>ОВД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327069" y="3370696"/>
            <a:ext cx="5210805" cy="2352181"/>
            <a:chOff x="1513048" y="3840033"/>
            <a:chExt cx="5941060" cy="2679700"/>
          </a:xfrm>
        </p:grpSpPr>
        <p:sp>
          <p:nvSpPr>
            <p:cNvPr id="67" name="object 67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7650749" y="2946802"/>
            <a:ext cx="2316903" cy="2319295"/>
            <a:chOff x="8722944" y="3357116"/>
            <a:chExt cx="2641600" cy="2642235"/>
          </a:xfrm>
        </p:grpSpPr>
        <p:sp>
          <p:nvSpPr>
            <p:cNvPr id="71" name="object 71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054609" y="5152614"/>
            <a:ext cx="1433027" cy="505143"/>
          </a:xfrm>
          <a:prstGeom prst="rect">
            <a:avLst/>
          </a:prstGeom>
        </p:spPr>
        <p:txBody>
          <a:bodyPr vert="horz" wrap="square" lIns="0" tIns="140386" rIns="0" bIns="0" rtlCol="0">
            <a:spAutoFit/>
          </a:bodyPr>
          <a:lstStyle/>
          <a:p>
            <a:pPr marL="335365" marR="4457" indent="-324781">
              <a:lnSpc>
                <a:spcPct val="65500"/>
              </a:lnSpc>
              <a:spcBef>
                <a:spcPts val="1105"/>
              </a:spcBef>
            </a:pPr>
            <a:r>
              <a:rPr b="1" dirty="0">
                <a:latin typeface="Arial"/>
                <a:cs typeface="Arial"/>
              </a:rPr>
              <a:t>в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spc="-26" dirty="0">
                <a:latin typeface="Arial"/>
                <a:cs typeface="Arial"/>
              </a:rPr>
              <a:t>течение </a:t>
            </a:r>
            <a:r>
              <a:rPr b="1" spc="-9" dirty="0">
                <a:latin typeface="Arial"/>
                <a:cs typeface="Arial"/>
              </a:rPr>
              <a:t>суток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92731" y="2961630"/>
            <a:ext cx="1548872" cy="590832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 txBox="1"/>
          <p:nvPr/>
        </p:nvSpPr>
        <p:spPr>
          <a:xfrm>
            <a:off x="4782637" y="2953007"/>
            <a:ext cx="1151768" cy="544012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algn="ctr">
              <a:lnSpc>
                <a:spcPts val="2158"/>
              </a:lnSpc>
              <a:spcBef>
                <a:spcPts val="88"/>
              </a:spcBef>
            </a:pP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dirty="0">
              <a:latin typeface="Arial"/>
              <a:cs typeface="Arial"/>
            </a:endParaRPr>
          </a:p>
          <a:p>
            <a:pPr marL="1114" algn="ctr">
              <a:lnSpc>
                <a:spcPts val="1948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35955" y="2946801"/>
            <a:ext cx="1843498" cy="590832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 txBox="1"/>
          <p:nvPr/>
        </p:nvSpPr>
        <p:spPr>
          <a:xfrm>
            <a:off x="1077781" y="2953007"/>
            <a:ext cx="1542188" cy="288250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spcBef>
                <a:spcPts val="88"/>
              </a:spcBef>
            </a:pP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68917" y="3220553"/>
            <a:ext cx="559733" cy="276465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spcBef>
                <a:spcPts val="88"/>
              </a:spcBef>
            </a:pPr>
            <a:r>
              <a:rPr sz="1700" spc="-9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938169" y="2919310"/>
            <a:ext cx="561960" cy="562405"/>
          </a:xfrm>
          <a:custGeom>
            <a:avLst/>
            <a:gdLst/>
            <a:ahLst/>
            <a:cxnLst/>
            <a:rect l="l" t="t" r="r" b="b"/>
            <a:pathLst>
              <a:path w="640714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1" name="object 81"/>
          <p:cNvGrpSpPr/>
          <p:nvPr/>
        </p:nvGrpSpPr>
        <p:grpSpPr>
          <a:xfrm>
            <a:off x="1278298" y="3718569"/>
            <a:ext cx="4332498" cy="964283"/>
            <a:chOff x="1457441" y="4236344"/>
            <a:chExt cx="4939665" cy="1098550"/>
          </a:xfrm>
        </p:grpSpPr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086819" y="2891351"/>
            <a:ext cx="348456" cy="552702"/>
          </a:xfrm>
          <a:prstGeom prst="rect">
            <a:avLst/>
          </a:prstGeom>
        </p:spPr>
        <p:txBody>
          <a:bodyPr vert="horz" wrap="square" lIns="0" tIns="12256" rIns="0" bIns="0" rtlCol="0">
            <a:spAutoFit/>
          </a:bodyPr>
          <a:lstStyle/>
          <a:p>
            <a:pPr marL="11142">
              <a:spcBef>
                <a:spcPts val="97"/>
              </a:spcBef>
            </a:pPr>
            <a:r>
              <a:rPr sz="3500" b="1" spc="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900" b="1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55707" y="2938135"/>
            <a:ext cx="2170983" cy="780692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495806">
              <a:lnSpc>
                <a:spcPts val="2158"/>
              </a:lnSpc>
              <a:spcBef>
                <a:spcPts val="88"/>
              </a:spcBef>
            </a:pP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dirty="0">
              <a:latin typeface="Arial"/>
              <a:cs typeface="Arial"/>
            </a:endParaRPr>
          </a:p>
          <a:p>
            <a:pPr marL="11142">
              <a:lnSpc>
                <a:spcPts val="1948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700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845250" y="5177655"/>
            <a:ext cx="1976608" cy="545126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 txBox="1"/>
          <p:nvPr/>
        </p:nvSpPr>
        <p:spPr>
          <a:xfrm>
            <a:off x="8203844" y="5124489"/>
            <a:ext cx="1500975" cy="505143"/>
          </a:xfrm>
          <a:prstGeom prst="rect">
            <a:avLst/>
          </a:prstGeom>
        </p:spPr>
        <p:txBody>
          <a:bodyPr vert="horz" wrap="square" lIns="0" tIns="140386" rIns="0" bIns="0" rtlCol="0">
            <a:spAutoFit/>
          </a:bodyPr>
          <a:lstStyle/>
          <a:p>
            <a:pPr marL="255702" marR="4457" indent="-245118">
              <a:lnSpc>
                <a:spcPct val="65500"/>
              </a:lnSpc>
              <a:spcBef>
                <a:spcPts val="1105"/>
              </a:spcBef>
            </a:pPr>
            <a:r>
              <a:rPr b="1" dirty="0">
                <a:latin typeface="Arial"/>
                <a:cs typeface="Arial"/>
              </a:rPr>
              <a:t>как</a:t>
            </a:r>
            <a:r>
              <a:rPr b="1" spc="53" dirty="0">
                <a:latin typeface="Arial"/>
                <a:cs typeface="Arial"/>
              </a:rPr>
              <a:t> </a:t>
            </a:r>
            <a:r>
              <a:rPr b="1" spc="-18" dirty="0">
                <a:latin typeface="Arial"/>
                <a:cs typeface="Arial"/>
              </a:rPr>
              <a:t>можно </a:t>
            </a:r>
            <a:r>
              <a:rPr b="1" spc="-9" dirty="0">
                <a:latin typeface="Arial"/>
                <a:cs typeface="Arial"/>
              </a:rPr>
              <a:t>скорее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825703" y="297070"/>
            <a:ext cx="586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133775"/>
            <a:ext cx="9647915" cy="83099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заявления о хищении денежных средств, рекомендуемый для использования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новой модели взаимодействия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правоохранительных органов и кредитных организаций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68156"/>
              </p:ext>
            </p:extLst>
          </p:nvPr>
        </p:nvGraphicFramePr>
        <p:xfrm>
          <a:off x="2754412" y="1094875"/>
          <a:ext cx="3340533" cy="49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Документ" r:id="rId3" imgW="6309034" imgH="9265674" progId="Word.Document.12">
                  <p:embed/>
                </p:oleObj>
              </mc:Choice>
              <mc:Fallback>
                <p:oleObj name="Документ" r:id="rId3" imgW="6309034" imgH="9265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4412" y="1094875"/>
                        <a:ext cx="3340533" cy="49097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13426"/>
              </p:ext>
            </p:extLst>
          </p:nvPr>
        </p:nvGraphicFramePr>
        <p:xfrm>
          <a:off x="4878648" y="957672"/>
          <a:ext cx="3381662" cy="494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Документ" r:id="rId5" imgW="6309034" imgH="9207261" progId="Word.Document.12">
                  <p:embed/>
                </p:oleObj>
              </mc:Choice>
              <mc:Fallback>
                <p:oleObj name="Документ" r:id="rId5" imgW="6309034" imgH="9207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8648" y="957672"/>
                        <a:ext cx="3381662" cy="49405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9"/>
          <p:cNvSpPr txBox="1">
            <a:spLocks/>
          </p:cNvSpPr>
          <p:nvPr/>
        </p:nvSpPr>
        <p:spPr>
          <a:xfrm>
            <a:off x="9991106" y="294473"/>
            <a:ext cx="2879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04" y="664423"/>
            <a:ext cx="9647915" cy="492443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«Сообщения-запроса о хищении денежных средств с банковского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счета», в рамках новой 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00506"/>
              </p:ext>
            </p:extLst>
          </p:nvPr>
        </p:nvGraphicFramePr>
        <p:xfrm>
          <a:off x="1622523" y="982287"/>
          <a:ext cx="7400033" cy="497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Документ" r:id="rId3" imgW="14091468" imgH="9462407" progId="Word.Document.12">
                  <p:embed/>
                </p:oleObj>
              </mc:Choice>
              <mc:Fallback>
                <p:oleObj name="Документ" r:id="rId3" imgW="14091468" imgH="94624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2523" y="982287"/>
                        <a:ext cx="7400033" cy="4972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11196" y="34560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77" y="273597"/>
            <a:ext cx="9647915" cy="1231106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СВЯЗИ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правоохранительных органов и работников кредитных организаций, уполномоченных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фактов мошеннических действий и хищений денежных средств с банковских счетов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клиентов, в рамках новой модели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90" y="1584993"/>
            <a:ext cx="5982166" cy="4202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9" y="1483196"/>
            <a:ext cx="5857919" cy="41390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83204" y="38160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019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70" y="849660"/>
            <a:ext cx="9624060" cy="448376"/>
          </a:xfrm>
          <a:prstGeom prst="rect">
            <a:avLst/>
          </a:prstGeom>
        </p:spPr>
        <p:txBody>
          <a:bodyPr vert="horz" wrap="square" lIns="0" tIns="169720" rIns="0" bIns="0" rtlCol="0">
            <a:spAutoFit/>
          </a:bodyPr>
          <a:lstStyle/>
          <a:p>
            <a:pPr marL="82449">
              <a:spcBef>
                <a:spcPts val="88"/>
              </a:spcBef>
            </a:pPr>
            <a:r>
              <a:rPr dirty="0"/>
              <a:t>ОБЩИЕ</a:t>
            </a:r>
            <a:r>
              <a:rPr spc="-31" dirty="0"/>
              <a:t> </a:t>
            </a:r>
            <a:r>
              <a:rPr spc="-18" dirty="0"/>
              <a:t>ПРАВИЛА</a:t>
            </a:r>
            <a:r>
              <a:rPr spc="-26" dirty="0"/>
              <a:t> </a:t>
            </a:r>
            <a:r>
              <a:rPr dirty="0"/>
              <a:t>ПОВЕДЕНИЯ</a:t>
            </a:r>
            <a:r>
              <a:rPr spc="-31" dirty="0"/>
              <a:t> </a:t>
            </a:r>
            <a:r>
              <a:rPr dirty="0"/>
              <a:t>С</a:t>
            </a:r>
            <a:r>
              <a:rPr spc="-26" dirty="0"/>
              <a:t> </a:t>
            </a:r>
            <a:r>
              <a:rPr spc="-9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86922" y="1579967"/>
            <a:ext cx="7730437" cy="4350972"/>
          </a:xfrm>
          <a:prstGeom prst="rect">
            <a:avLst/>
          </a:prstGeom>
        </p:spPr>
        <p:txBody>
          <a:bodyPr vert="horz" wrap="square" lIns="0" tIns="86905" rIns="0" bIns="0" rtlCol="0">
            <a:spAutoFit/>
          </a:bodyPr>
          <a:lstStyle/>
          <a:p>
            <a:pPr marL="11142">
              <a:spcBef>
                <a:spcPts val="684"/>
              </a:spcBef>
            </a:pPr>
            <a:r>
              <a:rPr dirty="0"/>
              <a:t>Не</a:t>
            </a:r>
            <a:r>
              <a:rPr spc="-4" dirty="0"/>
              <a:t> </a:t>
            </a:r>
            <a:r>
              <a:rPr dirty="0"/>
              <a:t>сообщайте</a:t>
            </a:r>
            <a:r>
              <a:rPr spc="-4" dirty="0"/>
              <a:t> </a:t>
            </a:r>
            <a:r>
              <a:rPr dirty="0"/>
              <a:t>никому</a:t>
            </a:r>
            <a:r>
              <a:rPr spc="-4" dirty="0"/>
              <a:t> </a:t>
            </a:r>
            <a:r>
              <a:rPr dirty="0"/>
              <a:t>личную</a:t>
            </a:r>
            <a:r>
              <a:rPr spc="-4" dirty="0"/>
              <a:t> </a:t>
            </a:r>
            <a:r>
              <a:rPr dirty="0"/>
              <a:t>и финансовую</a:t>
            </a:r>
            <a:r>
              <a:rPr spc="-4" dirty="0"/>
              <a:t> </a:t>
            </a:r>
            <a:r>
              <a:rPr dirty="0"/>
              <a:t>информацию</a:t>
            </a:r>
            <a:r>
              <a:rPr spc="-4" dirty="0"/>
              <a:t> </a:t>
            </a:r>
            <a:r>
              <a:rPr dirty="0"/>
              <a:t>(данные </a:t>
            </a:r>
            <a:r>
              <a:rPr spc="-9" dirty="0"/>
              <a:t>карты)</a:t>
            </a:r>
            <a:endParaRPr dirty="0"/>
          </a:p>
          <a:p>
            <a:pPr marL="11142" marR="859583">
              <a:lnSpc>
                <a:spcPct val="90100"/>
              </a:lnSpc>
              <a:spcBef>
                <a:spcPts val="816"/>
              </a:spcBef>
            </a:pPr>
            <a:r>
              <a:rPr spc="-9" dirty="0"/>
              <a:t>Установите</a:t>
            </a:r>
            <a:r>
              <a:rPr spc="-83" dirty="0"/>
              <a:t> </a:t>
            </a:r>
            <a:r>
              <a:rPr dirty="0"/>
              <a:t>антивирусные</a:t>
            </a:r>
            <a:r>
              <a:rPr spc="-39" dirty="0"/>
              <a:t> </a:t>
            </a:r>
            <a:r>
              <a:rPr dirty="0"/>
              <a:t>программы</a:t>
            </a:r>
            <a:r>
              <a:rPr spc="-39" dirty="0"/>
              <a:t> </a:t>
            </a:r>
            <a:r>
              <a:rPr dirty="0"/>
              <a:t>на</a:t>
            </a:r>
            <a:r>
              <a:rPr spc="-39" dirty="0"/>
              <a:t> </a:t>
            </a:r>
            <a:r>
              <a:rPr dirty="0"/>
              <a:t>все</a:t>
            </a:r>
            <a:r>
              <a:rPr spc="-44" dirty="0"/>
              <a:t> </a:t>
            </a:r>
            <a:r>
              <a:rPr dirty="0"/>
              <a:t>свои</a:t>
            </a:r>
            <a:r>
              <a:rPr spc="-39" dirty="0"/>
              <a:t> </a:t>
            </a:r>
            <a:r>
              <a:rPr dirty="0"/>
              <a:t>гаджеты</a:t>
            </a:r>
            <a:r>
              <a:rPr spc="-39" dirty="0"/>
              <a:t> </a:t>
            </a:r>
            <a:r>
              <a:rPr dirty="0"/>
              <a:t>и</a:t>
            </a:r>
            <a:r>
              <a:rPr spc="-39" dirty="0"/>
              <a:t> </a:t>
            </a:r>
            <a:r>
              <a:rPr spc="-9" dirty="0"/>
              <a:t>регулярно обновляйте</a:t>
            </a:r>
            <a:r>
              <a:rPr spc="-79" dirty="0"/>
              <a:t> </a:t>
            </a:r>
            <a:r>
              <a:rPr spc="-22" dirty="0"/>
              <a:t>их</a:t>
            </a:r>
            <a:endParaRPr dirty="0"/>
          </a:p>
          <a:p>
            <a:pPr marL="11142" marR="1965398">
              <a:lnSpc>
                <a:spcPct val="90100"/>
              </a:lnSpc>
              <a:spcBef>
                <a:spcPts val="869"/>
              </a:spcBef>
            </a:pPr>
            <a:r>
              <a:rPr dirty="0"/>
              <a:t>Не</a:t>
            </a:r>
            <a:r>
              <a:rPr spc="-26" dirty="0"/>
              <a:t> </a:t>
            </a:r>
            <a:r>
              <a:rPr dirty="0"/>
              <a:t>читайте</a:t>
            </a:r>
            <a:r>
              <a:rPr spc="-22" dirty="0"/>
              <a:t> </a:t>
            </a:r>
            <a:r>
              <a:rPr dirty="0"/>
              <a:t>сообщения</a:t>
            </a:r>
            <a:r>
              <a:rPr spc="-22" dirty="0"/>
              <a:t> </a:t>
            </a:r>
            <a:r>
              <a:rPr dirty="0"/>
              <a:t>и</a:t>
            </a:r>
            <a:r>
              <a:rPr spc="-22" dirty="0"/>
              <a:t> </a:t>
            </a:r>
            <a:r>
              <a:rPr dirty="0"/>
              <a:t>письма</a:t>
            </a:r>
            <a:r>
              <a:rPr spc="-18" dirty="0"/>
              <a:t> </a:t>
            </a:r>
            <a:r>
              <a:rPr dirty="0"/>
              <a:t>от</a:t>
            </a:r>
            <a:r>
              <a:rPr spc="-22" dirty="0"/>
              <a:t> </a:t>
            </a:r>
            <a:r>
              <a:rPr dirty="0"/>
              <a:t>неизвестных</a:t>
            </a:r>
            <a:r>
              <a:rPr spc="-18" dirty="0"/>
              <a:t> </a:t>
            </a:r>
            <a:r>
              <a:rPr spc="-9" dirty="0"/>
              <a:t>адресатов </a:t>
            </a:r>
            <a:r>
              <a:rPr dirty="0"/>
              <a:t>и</a:t>
            </a:r>
            <a:r>
              <a:rPr spc="-13" dirty="0"/>
              <a:t> </a:t>
            </a:r>
            <a:r>
              <a:rPr spc="-9" dirty="0"/>
              <a:t>не перезванивайте </a:t>
            </a:r>
            <a:r>
              <a:rPr dirty="0"/>
              <a:t>по</a:t>
            </a:r>
            <a:r>
              <a:rPr spc="-13" dirty="0"/>
              <a:t> </a:t>
            </a:r>
            <a:r>
              <a:rPr dirty="0"/>
              <a:t>неизвестным</a:t>
            </a:r>
            <a:r>
              <a:rPr spc="-9" dirty="0"/>
              <a:t> номерам</a:t>
            </a:r>
            <a:endParaRPr dirty="0"/>
          </a:p>
          <a:p>
            <a:pPr marL="11142" marR="4457" indent="-557">
              <a:lnSpc>
                <a:spcPct val="90100"/>
              </a:lnSpc>
              <a:spcBef>
                <a:spcPts val="864"/>
              </a:spcBef>
            </a:pPr>
            <a:r>
              <a:rPr dirty="0"/>
              <a:t>Не</a:t>
            </a:r>
            <a:r>
              <a:rPr spc="-35" dirty="0"/>
              <a:t> </a:t>
            </a:r>
            <a:r>
              <a:rPr spc="-9" dirty="0"/>
              <a:t>переходите</a:t>
            </a:r>
            <a:r>
              <a:rPr spc="-26" dirty="0"/>
              <a:t> </a:t>
            </a:r>
            <a:r>
              <a:rPr dirty="0"/>
              <a:t>по</a:t>
            </a:r>
            <a:r>
              <a:rPr spc="-26" dirty="0"/>
              <a:t> </a:t>
            </a:r>
            <a:r>
              <a:rPr dirty="0"/>
              <a:t>сомнительным</a:t>
            </a:r>
            <a:r>
              <a:rPr spc="-22" dirty="0"/>
              <a:t> </a:t>
            </a:r>
            <a:r>
              <a:rPr dirty="0"/>
              <a:t>ссылкам</a:t>
            </a:r>
            <a:r>
              <a:rPr spc="-22" dirty="0"/>
              <a:t> </a:t>
            </a:r>
            <a:r>
              <a:rPr dirty="0"/>
              <a:t>и</a:t>
            </a:r>
            <a:r>
              <a:rPr spc="-22" dirty="0"/>
              <a:t> </a:t>
            </a:r>
            <a:r>
              <a:rPr spc="-9" dirty="0"/>
              <a:t>не скачивайте </a:t>
            </a:r>
            <a:r>
              <a:rPr dirty="0"/>
              <a:t>неизвестные</a:t>
            </a:r>
            <a:r>
              <a:rPr spc="-22" dirty="0"/>
              <a:t> </a:t>
            </a:r>
            <a:r>
              <a:rPr spc="-9" dirty="0"/>
              <a:t>файлы </a:t>
            </a:r>
            <a:r>
              <a:rPr dirty="0"/>
              <a:t>или</a:t>
            </a:r>
            <a:r>
              <a:rPr spc="-9" dirty="0"/>
              <a:t> программы</a:t>
            </a:r>
            <a:endParaRPr dirty="0"/>
          </a:p>
          <a:p>
            <a:pPr marL="11142">
              <a:spcBef>
                <a:spcPts val="654"/>
              </a:spcBef>
            </a:pPr>
            <a:r>
              <a:rPr dirty="0"/>
              <a:t>Заведите</a:t>
            </a:r>
            <a:r>
              <a:rPr spc="-31" dirty="0"/>
              <a:t> </a:t>
            </a:r>
            <a:r>
              <a:rPr spc="-9" dirty="0"/>
              <a:t>отдельную</a:t>
            </a:r>
            <a:r>
              <a:rPr spc="-31" dirty="0"/>
              <a:t> </a:t>
            </a:r>
            <a:r>
              <a:rPr dirty="0"/>
              <a:t>банковскую</a:t>
            </a:r>
            <a:r>
              <a:rPr spc="-31" dirty="0"/>
              <a:t> </a:t>
            </a:r>
            <a:r>
              <a:rPr dirty="0"/>
              <a:t>карту</a:t>
            </a:r>
            <a:r>
              <a:rPr spc="-35" dirty="0"/>
              <a:t> </a:t>
            </a:r>
            <a:r>
              <a:rPr dirty="0"/>
              <a:t>для</a:t>
            </a:r>
            <a:r>
              <a:rPr spc="-26" dirty="0"/>
              <a:t> </a:t>
            </a:r>
            <a:r>
              <a:rPr dirty="0"/>
              <a:t>покупок</a:t>
            </a:r>
            <a:r>
              <a:rPr spc="-26" dirty="0"/>
              <a:t> </a:t>
            </a:r>
            <a:r>
              <a:rPr dirty="0"/>
              <a:t>в</a:t>
            </a:r>
            <a:r>
              <a:rPr spc="-26" dirty="0"/>
              <a:t> </a:t>
            </a:r>
            <a:r>
              <a:rPr spc="-9" dirty="0"/>
              <a:t>Интернете</a:t>
            </a:r>
            <a:endParaRPr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spcBef>
                <a:spcPts val="44"/>
              </a:spcBef>
            </a:pPr>
            <a:endParaRPr sz="2000" dirty="0"/>
          </a:p>
          <a:p>
            <a:pPr marL="1106929" marR="12812">
              <a:lnSpc>
                <a:spcPts val="2456"/>
              </a:lnSpc>
            </a:pPr>
            <a:r>
              <a:rPr sz="2400" b="1" spc="-31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400" b="1" spc="-7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400" b="1" spc="-66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400" b="1" spc="-7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400" b="1" spc="-66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400" b="1" spc="-44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400" b="1" spc="-39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400" dirty="0">
              <a:latin typeface="Arial"/>
              <a:cs typeface="Arial"/>
            </a:endParaRPr>
          </a:p>
          <a:p>
            <a:pPr marL="1106929">
              <a:spcBef>
                <a:spcPts val="2022"/>
              </a:spcBef>
            </a:pPr>
            <a:r>
              <a:rPr dirty="0"/>
              <a:t>Расскажите</a:t>
            </a:r>
            <a:r>
              <a:rPr spc="-35" dirty="0"/>
              <a:t> </a:t>
            </a:r>
            <a:r>
              <a:rPr dirty="0"/>
              <a:t>эти</a:t>
            </a:r>
            <a:r>
              <a:rPr spc="-31" dirty="0"/>
              <a:t> </a:t>
            </a:r>
            <a:r>
              <a:rPr dirty="0"/>
              <a:t>правила</a:t>
            </a:r>
            <a:r>
              <a:rPr spc="-31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своим</a:t>
            </a:r>
            <a:r>
              <a:rPr spc="-31" dirty="0"/>
              <a:t> </a:t>
            </a:r>
            <a:r>
              <a:rPr dirty="0"/>
              <a:t>друзьям</a:t>
            </a:r>
            <a:r>
              <a:rPr spc="-31" dirty="0"/>
              <a:t> </a:t>
            </a:r>
            <a:r>
              <a:rPr dirty="0"/>
              <a:t>и</a:t>
            </a:r>
            <a:r>
              <a:rPr spc="-31" dirty="0"/>
              <a:t> </a:t>
            </a:r>
            <a:r>
              <a:rPr spc="-9" dirty="0"/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720" y="4354071"/>
            <a:ext cx="8079463" cy="10643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7971" y="1658885"/>
            <a:ext cx="345865" cy="335548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27971" y="2105979"/>
            <a:ext cx="345865" cy="335548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7971" y="2719106"/>
            <a:ext cx="345865" cy="335548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27971" y="3276495"/>
            <a:ext cx="345865" cy="335548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27971" y="3733554"/>
            <a:ext cx="345865" cy="335548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813066" y="503845"/>
            <a:ext cx="50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019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15" y="813656"/>
            <a:ext cx="9624060" cy="403473"/>
          </a:xfrm>
          <a:prstGeom prst="rect">
            <a:avLst/>
          </a:prstGeom>
        </p:spPr>
        <p:txBody>
          <a:bodyPr vert="horz" wrap="square" lIns="0" tIns="125251" rIns="0" bIns="0" rtlCol="0">
            <a:spAutoFit/>
          </a:bodyPr>
          <a:lstStyle/>
          <a:p>
            <a:pPr marL="48466">
              <a:spcBef>
                <a:spcPts val="88"/>
              </a:spcBef>
            </a:pPr>
            <a:r>
              <a:rPr dirty="0"/>
              <a:t>ОБЩИЕ</a:t>
            </a:r>
            <a:r>
              <a:rPr spc="-31" dirty="0"/>
              <a:t> </a:t>
            </a:r>
            <a:r>
              <a:rPr spc="-18" dirty="0"/>
              <a:t>ПРАВИЛА</a:t>
            </a:r>
            <a:r>
              <a:rPr spc="-26" dirty="0"/>
              <a:t> </a:t>
            </a:r>
            <a:r>
              <a:rPr dirty="0"/>
              <a:t>ПОВЕДЕНИЯ</a:t>
            </a:r>
            <a:r>
              <a:rPr spc="-31" dirty="0"/>
              <a:t> </a:t>
            </a:r>
            <a:r>
              <a:rPr dirty="0"/>
              <a:t>С</a:t>
            </a:r>
            <a:r>
              <a:rPr spc="-26" dirty="0"/>
              <a:t> </a:t>
            </a:r>
            <a:r>
              <a:rPr spc="-9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8657" y="1744921"/>
            <a:ext cx="6923977" cy="2645084"/>
          </a:xfrm>
          <a:prstGeom prst="rect">
            <a:avLst/>
          </a:prstGeom>
        </p:spPr>
        <p:txBody>
          <a:bodyPr vert="horz" wrap="square" lIns="0" tIns="49023" rIns="0" bIns="0" rtlCol="0">
            <a:spAutoFit/>
          </a:bodyPr>
          <a:lstStyle/>
          <a:p>
            <a:pPr marL="11142" marR="4457">
              <a:lnSpc>
                <a:spcPts val="1930"/>
              </a:lnSpc>
              <a:spcBef>
                <a:spcPts val="385"/>
              </a:spcBef>
            </a:pPr>
            <a:r>
              <a:rPr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pc="-5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pc="-3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600"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600"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600"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банка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2300" dirty="0">
              <a:latin typeface="Arial"/>
              <a:cs typeface="Arial"/>
            </a:endParaRPr>
          </a:p>
          <a:p>
            <a:pPr marL="11142" marR="399987" indent="-557">
              <a:lnSpc>
                <a:spcPts val="1930"/>
              </a:lnSpc>
              <a:spcBef>
                <a:spcPts val="4"/>
              </a:spcBef>
            </a:pPr>
            <a:r>
              <a:rPr spc="-9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pc="-8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–</a:t>
            </a:r>
            <a:r>
              <a:rPr sz="16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например,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600" spc="-1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600" spc="-2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500" dirty="0">
              <a:latin typeface="Arial"/>
              <a:cs typeface="Arial"/>
            </a:endParaRPr>
          </a:p>
          <a:p>
            <a:pPr marL="27854" marR="729782" indent="-557">
              <a:lnSpc>
                <a:spcPct val="103200"/>
              </a:lnSpc>
            </a:pPr>
            <a:r>
              <a:rPr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поисковых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600" spc="-1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600" spc="-2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600" spc="-1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6344" y="5378279"/>
            <a:ext cx="6013924" cy="503693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spcBef>
                <a:spcPts val="88"/>
              </a:spcBef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600" spc="-3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733" y="4179973"/>
            <a:ext cx="8665146" cy="9807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417" y="1453250"/>
            <a:ext cx="839196" cy="9096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666" y="3322985"/>
            <a:ext cx="688970" cy="6895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087" y="2500002"/>
            <a:ext cx="713292" cy="5708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96332" y="4376275"/>
            <a:ext cx="6870509" cy="708999"/>
          </a:xfrm>
          <a:prstGeom prst="rect">
            <a:avLst/>
          </a:prstGeom>
        </p:spPr>
        <p:txBody>
          <a:bodyPr vert="horz" wrap="square" lIns="0" tIns="73535" rIns="0" bIns="0" rtlCol="0">
            <a:spAutoFit/>
          </a:bodyPr>
          <a:lstStyle/>
          <a:p>
            <a:pPr marL="11142" marR="4457">
              <a:lnSpc>
                <a:spcPts val="2456"/>
              </a:lnSpc>
              <a:spcBef>
                <a:spcPts val="579"/>
              </a:spcBef>
            </a:pPr>
            <a:r>
              <a:rPr sz="2500" b="1" spc="-31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5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500" b="1" spc="-7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500" b="1" spc="-7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500" b="1" spc="-7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9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500" b="1" spc="-44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500" b="1" spc="-39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9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3184" y="473067"/>
            <a:ext cx="49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019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999" y="817419"/>
            <a:ext cx="5974380" cy="389678"/>
          </a:xfrm>
          <a:prstGeom prst="rect">
            <a:avLst/>
          </a:prstGeom>
        </p:spPr>
        <p:txBody>
          <a:bodyPr vert="horz" wrap="square" lIns="0" tIns="55709" rIns="0" bIns="0" rtlCol="0">
            <a:spAutoFit/>
          </a:bodyPr>
          <a:lstStyle/>
          <a:p>
            <a:pPr marL="11142" marR="4457">
              <a:lnSpc>
                <a:spcPts val="2632"/>
              </a:lnSpc>
              <a:spcBef>
                <a:spcPts val="439"/>
              </a:spcBef>
            </a:pPr>
            <a:r>
              <a:rPr dirty="0"/>
              <a:t>КАК</a:t>
            </a:r>
            <a:r>
              <a:rPr spc="-35" dirty="0"/>
              <a:t> </a:t>
            </a:r>
            <a:r>
              <a:rPr spc="-18" dirty="0"/>
              <a:t>ПРОТИВОСТОЯТЬ</a:t>
            </a:r>
            <a:r>
              <a:rPr spc="-26" dirty="0"/>
              <a:t> </a:t>
            </a:r>
            <a:r>
              <a:rPr spc="-9" dirty="0"/>
              <a:t>ТЕЛЕФОННЫМ 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446" y="1760473"/>
            <a:ext cx="2246728" cy="755044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lnSpc>
                <a:spcPts val="2263"/>
              </a:lnSpc>
              <a:spcBef>
                <a:spcPts val="88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0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000" dirty="0">
              <a:latin typeface="Arial"/>
              <a:cs typeface="Arial"/>
            </a:endParaRPr>
          </a:p>
          <a:p>
            <a:pPr marL="11142" marR="4457">
              <a:lnSpc>
                <a:spcPts val="1667"/>
              </a:lnSpc>
              <a:spcBef>
                <a:spcPts val="88"/>
              </a:spcBef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незнакомых номеров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128" y="2918287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0867" y="2734129"/>
            <a:ext cx="2804233" cy="74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42">
              <a:lnSpc>
                <a:spcPts val="2443"/>
              </a:lnSpc>
              <a:tabLst>
                <a:tab pos="454581" algn="l"/>
              </a:tabLst>
            </a:pPr>
            <a:r>
              <a:rPr sz="4400" b="1" spc="-66" baseline="-31509" dirty="0">
                <a:solidFill>
                  <a:srgbClr val="272324"/>
                </a:solidFill>
                <a:latin typeface="Arial"/>
                <a:cs typeface="Arial"/>
              </a:rPr>
              <a:t>2</a:t>
            </a:r>
            <a:r>
              <a:rPr sz="4400" b="1" baseline="-31509" dirty="0">
                <a:solidFill>
                  <a:srgbClr val="272324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000" spc="-2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000" dirty="0">
              <a:latin typeface="Arial"/>
              <a:cs typeface="Arial"/>
            </a:endParaRPr>
          </a:p>
          <a:p>
            <a:pPr marL="454581">
              <a:lnSpc>
                <a:spcPts val="1531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6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6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касается</a:t>
            </a:r>
            <a:endParaRPr sz="1600" dirty="0">
              <a:latin typeface="Arial"/>
              <a:cs typeface="Arial"/>
            </a:endParaRPr>
          </a:p>
          <a:p>
            <a:pPr marL="454581">
              <a:lnSpc>
                <a:spcPts val="1781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600" spc="1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128" y="1904257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80868" y="1817309"/>
            <a:ext cx="230019" cy="470436"/>
          </a:xfrm>
          <a:prstGeom prst="rect">
            <a:avLst/>
          </a:prstGeom>
        </p:spPr>
        <p:txBody>
          <a:bodyPr vert="horz" wrap="square" lIns="0" tIns="10585" rIns="0" bIns="0" rtlCol="0">
            <a:spAutoFit/>
          </a:bodyPr>
          <a:lstStyle/>
          <a:p>
            <a:pPr marL="11142">
              <a:spcBef>
                <a:spcPts val="83"/>
              </a:spcBef>
            </a:pPr>
            <a:r>
              <a:rPr sz="2900" b="1" spc="-4" dirty="0">
                <a:solidFill>
                  <a:srgbClr val="272324"/>
                </a:solidFill>
                <a:latin typeface="Arial"/>
                <a:cs typeface="Arial"/>
              </a:rPr>
              <a:t>1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4458" y="3712276"/>
            <a:ext cx="1903091" cy="742220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lnSpc>
                <a:spcPts val="2263"/>
              </a:lnSpc>
              <a:spcBef>
                <a:spcPts val="88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000"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000" dirty="0">
              <a:latin typeface="Arial"/>
              <a:cs typeface="Arial"/>
            </a:endParaRPr>
          </a:p>
          <a:p>
            <a:pPr marL="11142">
              <a:lnSpc>
                <a:spcPts val="1737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600" spc="-6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148" y="3808905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0857" y="3727657"/>
            <a:ext cx="230019" cy="470436"/>
          </a:xfrm>
          <a:prstGeom prst="rect">
            <a:avLst/>
          </a:prstGeom>
        </p:spPr>
        <p:txBody>
          <a:bodyPr vert="horz" wrap="square" lIns="0" tIns="10585" rIns="0" bIns="0" rtlCol="0">
            <a:spAutoFit/>
          </a:bodyPr>
          <a:lstStyle/>
          <a:p>
            <a:pPr marL="11142">
              <a:spcBef>
                <a:spcPts val="83"/>
              </a:spcBef>
            </a:pPr>
            <a:r>
              <a:rPr sz="2900" b="1" spc="-4" dirty="0">
                <a:solidFill>
                  <a:srgbClr val="272324"/>
                </a:solidFill>
                <a:latin typeface="Arial"/>
                <a:cs typeface="Arial"/>
              </a:rPr>
              <a:t>3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4446" y="4557047"/>
            <a:ext cx="2932331" cy="988251"/>
          </a:xfrm>
          <a:prstGeom prst="rect">
            <a:avLst/>
          </a:prstGeom>
        </p:spPr>
        <p:txBody>
          <a:bodyPr vert="horz" wrap="square" lIns="0" tIns="72978" rIns="0" bIns="0" rtlCol="0">
            <a:spAutoFit/>
          </a:bodyPr>
          <a:lstStyle/>
          <a:p>
            <a:pPr marL="11142" marR="4457">
              <a:lnSpc>
                <a:spcPct val="79800"/>
              </a:lnSpc>
              <a:spcBef>
                <a:spcPts val="575"/>
              </a:spcBef>
            </a:pPr>
            <a:r>
              <a:rPr sz="2000" spc="-18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0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000" dirty="0">
              <a:latin typeface="Arial"/>
              <a:cs typeface="Arial"/>
            </a:endParaRPr>
          </a:p>
          <a:p>
            <a:pPr marL="11142">
              <a:lnSpc>
                <a:spcPts val="1465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600" spc="-2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600" spc="-2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600" spc="-26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600" dirty="0">
              <a:latin typeface="Arial"/>
              <a:cs typeface="Arial"/>
            </a:endParaRPr>
          </a:p>
          <a:p>
            <a:pPr marL="11142">
              <a:lnSpc>
                <a:spcPts val="1781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600" spc="-3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6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128" y="4699406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64616" y="4619871"/>
            <a:ext cx="230019" cy="470436"/>
          </a:xfrm>
          <a:prstGeom prst="rect">
            <a:avLst/>
          </a:prstGeom>
        </p:spPr>
        <p:txBody>
          <a:bodyPr vert="horz" wrap="square" lIns="0" tIns="10585" rIns="0" bIns="0" rtlCol="0">
            <a:spAutoFit/>
          </a:bodyPr>
          <a:lstStyle/>
          <a:p>
            <a:pPr marL="11142">
              <a:spcBef>
                <a:spcPts val="83"/>
              </a:spcBef>
            </a:pPr>
            <a:r>
              <a:rPr sz="2900" b="1" spc="-4" dirty="0">
                <a:solidFill>
                  <a:srgbClr val="272324"/>
                </a:solidFill>
                <a:latin typeface="Arial"/>
                <a:cs typeface="Arial"/>
              </a:rPr>
              <a:t>4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0890" y="1686330"/>
            <a:ext cx="2141465" cy="1186761"/>
          </a:xfrm>
          <a:prstGeom prst="rect">
            <a:avLst/>
          </a:prstGeom>
        </p:spPr>
        <p:txBody>
          <a:bodyPr vert="horz" wrap="square" lIns="0" tIns="106960" rIns="0" bIns="0" rtlCol="0">
            <a:spAutoFit/>
          </a:bodyPr>
          <a:lstStyle/>
          <a:p>
            <a:pPr marL="11142" marR="134815">
              <a:lnSpc>
                <a:spcPct val="68800"/>
              </a:lnSpc>
              <a:spcBef>
                <a:spcPts val="842"/>
              </a:spcBef>
            </a:pPr>
            <a:r>
              <a:rPr sz="2000" spc="-9" dirty="0">
                <a:solidFill>
                  <a:srgbClr val="202124"/>
                </a:solidFill>
                <a:latin typeface="Arial"/>
                <a:cs typeface="Arial"/>
              </a:rPr>
              <a:t>Самостоятельно позвоните</a:t>
            </a:r>
            <a:endParaRPr sz="2000" dirty="0">
              <a:latin typeface="Arial"/>
              <a:cs typeface="Arial"/>
            </a:endParaRPr>
          </a:p>
          <a:p>
            <a:pPr marL="11142">
              <a:lnSpc>
                <a:spcPts val="1465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600" spc="-4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600" spc="-3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44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600" dirty="0">
              <a:latin typeface="Arial"/>
              <a:cs typeface="Arial"/>
            </a:endParaRPr>
          </a:p>
          <a:p>
            <a:pPr marL="11142">
              <a:lnSpc>
                <a:spcPts val="1781"/>
              </a:lnSpc>
            </a:pP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600" spc="-18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600" spc="-13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600" spc="-9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8750" y="1822701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610399" y="1735753"/>
            <a:ext cx="230019" cy="470436"/>
          </a:xfrm>
          <a:prstGeom prst="rect">
            <a:avLst/>
          </a:prstGeom>
        </p:spPr>
        <p:txBody>
          <a:bodyPr vert="horz" wrap="square" lIns="0" tIns="10585" rIns="0" bIns="0" rtlCol="0">
            <a:spAutoFit/>
          </a:bodyPr>
          <a:lstStyle/>
          <a:p>
            <a:pPr marL="11142">
              <a:spcBef>
                <a:spcPts val="83"/>
              </a:spcBef>
            </a:pPr>
            <a:r>
              <a:rPr sz="2900" b="1" spc="-4" dirty="0">
                <a:solidFill>
                  <a:srgbClr val="272324"/>
                </a:solidFill>
                <a:latin typeface="Arial"/>
                <a:cs typeface="Arial"/>
              </a:rPr>
              <a:t>5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0890" y="2975520"/>
            <a:ext cx="2334726" cy="744672"/>
          </a:xfrm>
          <a:prstGeom prst="rect">
            <a:avLst/>
          </a:prstGeom>
        </p:spPr>
        <p:txBody>
          <a:bodyPr vert="horz" wrap="square" lIns="0" tIns="66850" rIns="0" bIns="0" rtlCol="0">
            <a:spAutoFit/>
          </a:bodyPr>
          <a:lstStyle/>
          <a:p>
            <a:pPr marL="11142" marR="4457">
              <a:lnSpc>
                <a:spcPct val="81900"/>
              </a:lnSpc>
              <a:spcBef>
                <a:spcPts val="526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000" spc="-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8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по </a:t>
            </a:r>
            <a:r>
              <a:rPr sz="1700" spc="-9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8557" y="4678473"/>
            <a:ext cx="2316346" cy="771426"/>
          </a:xfrm>
          <a:prstGeom prst="rect">
            <a:avLst/>
          </a:prstGeom>
        </p:spPr>
        <p:txBody>
          <a:bodyPr vert="horz" wrap="square" lIns="0" tIns="11142" rIns="0" bIns="0" rtlCol="0">
            <a:spAutoFit/>
          </a:bodyPr>
          <a:lstStyle/>
          <a:p>
            <a:pPr marL="11142">
              <a:lnSpc>
                <a:spcPts val="2027"/>
              </a:lnSpc>
              <a:spcBef>
                <a:spcPts val="88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b="1" spc="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8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dirty="0">
              <a:latin typeface="Arial"/>
              <a:cs typeface="Arial"/>
            </a:endParaRPr>
          </a:p>
          <a:p>
            <a:pPr marL="11142" marR="4457">
              <a:lnSpc>
                <a:spcPts val="1842"/>
              </a:lnSpc>
              <a:spcBef>
                <a:spcPts val="184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b="1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b="1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b="1" spc="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58750" y="3066572"/>
            <a:ext cx="335840" cy="336106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600273" y="2987037"/>
            <a:ext cx="230019" cy="470436"/>
          </a:xfrm>
          <a:prstGeom prst="rect">
            <a:avLst/>
          </a:prstGeom>
        </p:spPr>
        <p:txBody>
          <a:bodyPr vert="horz" wrap="square" lIns="0" tIns="10585" rIns="0" bIns="0" rtlCol="0">
            <a:spAutoFit/>
          </a:bodyPr>
          <a:lstStyle/>
          <a:p>
            <a:pPr marL="11142">
              <a:spcBef>
                <a:spcPts val="83"/>
              </a:spcBef>
            </a:pPr>
            <a:r>
              <a:rPr sz="2900" b="1" spc="-4" dirty="0">
                <a:solidFill>
                  <a:srgbClr val="272324"/>
                </a:solidFill>
                <a:latin typeface="Arial"/>
                <a:cs typeface="Arial"/>
              </a:rPr>
              <a:t>6</a:t>
            </a:r>
            <a:endParaRPr sz="29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3275" y="1857086"/>
            <a:ext cx="4091374" cy="41436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4978" y="3979003"/>
            <a:ext cx="2582649" cy="16879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811196" y="472011"/>
            <a:ext cx="53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670" y="1270847"/>
            <a:ext cx="9757728" cy="3344333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предлагаемую Отделением Белгород ГУ Банка России по Центральному федеральному округу к внедрению модель взаимодействия Банка России, правоохранительных органов и кредитных организаций. </a:t>
            </a: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Отделению Белгород направить соответствующие типовые формы в правоохранительные органы и кредитные организации. </a:t>
            </a: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Заинтересованным участникам взаимодействия в рабочем порядке организовать обмен информацией для мониторинга результативности и выявления проблем применения новой модели.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2380" y="479141"/>
            <a:ext cx="5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AAA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endParaRPr lang="ru-RU" sz="1600" b="1" dirty="0">
              <a:solidFill>
                <a:srgbClr val="AAAAA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9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015" y="1270847"/>
            <a:ext cx="6338434" cy="1725118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6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9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91193" y="9379643"/>
            <a:ext cx="3380646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402</Words>
  <Application>Microsoft Office PowerPoint</Application>
  <PresentationFormat>Произвольный</PresentationFormat>
  <Paragraphs>83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МОШЕННИКИ ПОХИТИЛИ ДЕНЬГИ С КАРТЫ?</vt:lpstr>
      <vt:lpstr>Бланк заявления о хищении денежных средств, рекомендуемый для использования в рамках новой модели взаимодействия  Банка России, правоохранительных органов и кредитных организаций</vt:lpstr>
      <vt:lpstr>Форма «Сообщения-запроса о хищении денежных средств с банковского счета», в рамках новой модели </vt:lpstr>
      <vt:lpstr>КАРТА СВЯЗИ  сотрудников правоохранительных органов и работников кредитных организаций, уполномоченных взаимодействовать при выявлении фактов мошеннических действий и хищений денежных средств с банковских счетов клиентов, в рамках новой модели </vt:lpstr>
      <vt:lpstr>ОБЩИЕ ПРАВИЛА ПОВЕДЕНИЯ С КИБЕРМОШЕННИКАМИ</vt:lpstr>
      <vt:lpstr>ОБЩИЕ ПРАВИЛА ПОВЕДЕНИЯ С КИБЕРМОШЕННИКАМИ</vt:lpstr>
      <vt:lpstr>КАК ПРОТИВОСТОЯТЬ ТЕЛЕФОННЫМ МОШЕННИКАМ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Костыря Дмитрий Юрьевич</dc:creator>
  <cp:lastModifiedBy>tsadmin</cp:lastModifiedBy>
  <cp:revision>213</cp:revision>
  <dcterms:created xsi:type="dcterms:W3CDTF">2023-06-19T06:32:01Z</dcterms:created>
  <dcterms:modified xsi:type="dcterms:W3CDTF">2023-09-26T08:40:33Z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2023-06-19T00:00:00Z</vt:filetime>
  </property>
</Properties>
</file>